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1"/>
  </p:notesMasterIdLst>
  <p:handoutMasterIdLst>
    <p:handoutMasterId r:id="rId52"/>
  </p:handoutMasterIdLst>
  <p:sldIdLst>
    <p:sldId id="470" r:id="rId2"/>
    <p:sldId id="543" r:id="rId3"/>
    <p:sldId id="542" r:id="rId4"/>
    <p:sldId id="521" r:id="rId5"/>
    <p:sldId id="522" r:id="rId6"/>
    <p:sldId id="523" r:id="rId7"/>
    <p:sldId id="520" r:id="rId8"/>
    <p:sldId id="505" r:id="rId9"/>
    <p:sldId id="595" r:id="rId10"/>
    <p:sldId id="597" r:id="rId11"/>
    <p:sldId id="598" r:id="rId12"/>
    <p:sldId id="518" r:id="rId13"/>
    <p:sldId id="515" r:id="rId14"/>
    <p:sldId id="486" r:id="rId15"/>
    <p:sldId id="532" r:id="rId16"/>
    <p:sldId id="533" r:id="rId17"/>
    <p:sldId id="534" r:id="rId18"/>
    <p:sldId id="588" r:id="rId19"/>
    <p:sldId id="589" r:id="rId20"/>
    <p:sldId id="509" r:id="rId21"/>
    <p:sldId id="491" r:id="rId22"/>
    <p:sldId id="492" r:id="rId23"/>
    <p:sldId id="493" r:id="rId24"/>
    <p:sldId id="494" r:id="rId25"/>
    <p:sldId id="496" r:id="rId26"/>
    <p:sldId id="498" r:id="rId27"/>
    <p:sldId id="606" r:id="rId28"/>
    <p:sldId id="601" r:id="rId29"/>
    <p:sldId id="602" r:id="rId30"/>
    <p:sldId id="599" r:id="rId31"/>
    <p:sldId id="555" r:id="rId32"/>
    <p:sldId id="596" r:id="rId33"/>
    <p:sldId id="554" r:id="rId34"/>
    <p:sldId id="541" r:id="rId35"/>
    <p:sldId id="528" r:id="rId36"/>
    <p:sldId id="561" r:id="rId37"/>
    <p:sldId id="600" r:id="rId38"/>
    <p:sldId id="574" r:id="rId39"/>
    <p:sldId id="586" r:id="rId40"/>
    <p:sldId id="582" r:id="rId41"/>
    <p:sldId id="594" r:id="rId42"/>
    <p:sldId id="544" r:id="rId43"/>
    <p:sldId id="605" r:id="rId44"/>
    <p:sldId id="587" r:id="rId45"/>
    <p:sldId id="559" r:id="rId46"/>
    <p:sldId id="553" r:id="rId47"/>
    <p:sldId id="500" r:id="rId48"/>
    <p:sldId id="608" r:id="rId49"/>
    <p:sldId id="607" r:id="rId50"/>
  </p:sldIdLst>
  <p:sldSz cx="9144000" cy="6858000" type="screen4x3"/>
  <p:notesSz cx="6708775" cy="9836150"/>
  <p:defaultTextStyle>
    <a:defPPr>
      <a:defRPr lang="en-US"/>
    </a:defPPr>
    <a:lvl1pPr algn="ctr" rtl="0" fontAlgn="base">
      <a:spcBef>
        <a:spcPct val="20000"/>
      </a:spcBef>
      <a:spcAft>
        <a:spcPct val="0"/>
      </a:spcAft>
      <a:defRPr sz="2000" kern="1200">
        <a:solidFill>
          <a:schemeClr val="bg1"/>
        </a:solidFill>
        <a:latin typeface="Arial" charset="0"/>
        <a:ea typeface="ＭＳ Ｐゴシック" pitchFamily="34" charset="-128"/>
        <a:cs typeface="+mn-cs"/>
      </a:defRPr>
    </a:lvl1pPr>
    <a:lvl2pPr marL="457200" algn="ctr" rtl="0" fontAlgn="base">
      <a:spcBef>
        <a:spcPct val="20000"/>
      </a:spcBef>
      <a:spcAft>
        <a:spcPct val="0"/>
      </a:spcAft>
      <a:defRPr sz="2000" kern="1200">
        <a:solidFill>
          <a:schemeClr val="bg1"/>
        </a:solidFill>
        <a:latin typeface="Arial" charset="0"/>
        <a:ea typeface="ＭＳ Ｐゴシック" pitchFamily="34" charset="-128"/>
        <a:cs typeface="+mn-cs"/>
      </a:defRPr>
    </a:lvl2pPr>
    <a:lvl3pPr marL="914400" algn="ctr" rtl="0" fontAlgn="base">
      <a:spcBef>
        <a:spcPct val="20000"/>
      </a:spcBef>
      <a:spcAft>
        <a:spcPct val="0"/>
      </a:spcAft>
      <a:defRPr sz="2000" kern="1200">
        <a:solidFill>
          <a:schemeClr val="bg1"/>
        </a:solidFill>
        <a:latin typeface="Arial" charset="0"/>
        <a:ea typeface="ＭＳ Ｐゴシック" pitchFamily="34" charset="-128"/>
        <a:cs typeface="+mn-cs"/>
      </a:defRPr>
    </a:lvl3pPr>
    <a:lvl4pPr marL="1371600" algn="ctr" rtl="0" fontAlgn="base">
      <a:spcBef>
        <a:spcPct val="20000"/>
      </a:spcBef>
      <a:spcAft>
        <a:spcPct val="0"/>
      </a:spcAft>
      <a:defRPr sz="2000" kern="1200">
        <a:solidFill>
          <a:schemeClr val="bg1"/>
        </a:solidFill>
        <a:latin typeface="Arial" charset="0"/>
        <a:ea typeface="ＭＳ Ｐゴシック" pitchFamily="34" charset="-128"/>
        <a:cs typeface="+mn-cs"/>
      </a:defRPr>
    </a:lvl4pPr>
    <a:lvl5pPr marL="1828800" algn="ctr" rtl="0" fontAlgn="base">
      <a:spcBef>
        <a:spcPct val="20000"/>
      </a:spcBef>
      <a:spcAft>
        <a:spcPct val="0"/>
      </a:spcAft>
      <a:defRPr sz="2000" kern="1200">
        <a:solidFill>
          <a:schemeClr val="bg1"/>
        </a:solidFill>
        <a:latin typeface="Arial" charset="0"/>
        <a:ea typeface="ＭＳ Ｐゴシック" pitchFamily="34" charset="-128"/>
        <a:cs typeface="+mn-cs"/>
      </a:defRPr>
    </a:lvl5pPr>
    <a:lvl6pPr marL="2286000" algn="l" defTabSz="914400" rtl="0" eaLnBrk="1" latinLnBrk="0" hangingPunct="1">
      <a:defRPr sz="2000" kern="1200">
        <a:solidFill>
          <a:schemeClr val="bg1"/>
        </a:solidFill>
        <a:latin typeface="Arial" charset="0"/>
        <a:ea typeface="ＭＳ Ｐゴシック" pitchFamily="34" charset="-128"/>
        <a:cs typeface="+mn-cs"/>
      </a:defRPr>
    </a:lvl6pPr>
    <a:lvl7pPr marL="2743200" algn="l" defTabSz="914400" rtl="0" eaLnBrk="1" latinLnBrk="0" hangingPunct="1">
      <a:defRPr sz="2000" kern="1200">
        <a:solidFill>
          <a:schemeClr val="bg1"/>
        </a:solidFill>
        <a:latin typeface="Arial" charset="0"/>
        <a:ea typeface="ＭＳ Ｐゴシック" pitchFamily="34" charset="-128"/>
        <a:cs typeface="+mn-cs"/>
      </a:defRPr>
    </a:lvl7pPr>
    <a:lvl8pPr marL="3200400" algn="l" defTabSz="914400" rtl="0" eaLnBrk="1" latinLnBrk="0" hangingPunct="1">
      <a:defRPr sz="2000" kern="1200">
        <a:solidFill>
          <a:schemeClr val="bg1"/>
        </a:solidFill>
        <a:latin typeface="Arial" charset="0"/>
        <a:ea typeface="ＭＳ Ｐゴシック" pitchFamily="34" charset="-128"/>
        <a:cs typeface="+mn-cs"/>
      </a:defRPr>
    </a:lvl8pPr>
    <a:lvl9pPr marL="3657600" algn="l" defTabSz="914400" rtl="0" eaLnBrk="1" latinLnBrk="0" hangingPunct="1">
      <a:defRPr sz="2000" kern="1200">
        <a:solidFill>
          <a:schemeClr val="bg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E0E3"/>
    <a:srgbClr val="FF8722"/>
    <a:srgbClr val="FF0000"/>
    <a:srgbClr val="00FF00"/>
    <a:srgbClr val="D8BBE3"/>
    <a:srgbClr val="FFC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4" autoAdjust="0"/>
    <p:restoredTop sz="66290" autoAdjust="0"/>
  </p:normalViewPr>
  <p:slideViewPr>
    <p:cSldViewPr snapToGrid="0">
      <p:cViewPr varScale="1">
        <p:scale>
          <a:sx n="106" d="100"/>
          <a:sy n="106" d="100"/>
        </p:scale>
        <p:origin x="18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06713" cy="492125"/>
          </a:xfrm>
          <a:prstGeom prst="rect">
            <a:avLst/>
          </a:prstGeom>
          <a:noFill/>
          <a:ln w="9525">
            <a:noFill/>
            <a:miter lim="800000"/>
            <a:headEnd/>
            <a:tailEnd/>
          </a:ln>
        </p:spPr>
        <p:txBody>
          <a:bodyPr vert="horz" wrap="square" lIns="91425" tIns="45712" rIns="91425" bIns="45712" numCol="1" anchor="t" anchorCtr="0" compatLnSpc="1">
            <a:prstTxWarp prst="textNoShape">
              <a:avLst/>
            </a:prstTxWarp>
          </a:bodyPr>
          <a:lstStyle>
            <a:lvl1pPr algn="l" eaLnBrk="0" hangingPunct="0">
              <a:spcBef>
                <a:spcPct val="0"/>
              </a:spcBef>
              <a:defRPr sz="1200">
                <a:solidFill>
                  <a:schemeClr val="tx1"/>
                </a:solidFill>
              </a:defRPr>
            </a:lvl1pPr>
          </a:lstStyle>
          <a:p>
            <a:endParaRPr lang="en-US"/>
          </a:p>
        </p:txBody>
      </p:sp>
      <p:sp>
        <p:nvSpPr>
          <p:cNvPr id="8195" name="Rectangle 3"/>
          <p:cNvSpPr>
            <a:spLocks noGrp="1" noChangeArrowheads="1"/>
          </p:cNvSpPr>
          <p:nvPr>
            <p:ph type="dt" sz="quarter" idx="1"/>
          </p:nvPr>
        </p:nvSpPr>
        <p:spPr bwMode="auto">
          <a:xfrm>
            <a:off x="3802063" y="0"/>
            <a:ext cx="2906712" cy="492125"/>
          </a:xfrm>
          <a:prstGeom prst="rect">
            <a:avLst/>
          </a:prstGeom>
          <a:noFill/>
          <a:ln w="9525">
            <a:noFill/>
            <a:miter lim="800000"/>
            <a:headEnd/>
            <a:tailEnd/>
          </a:ln>
        </p:spPr>
        <p:txBody>
          <a:bodyPr vert="horz" wrap="square" lIns="91425" tIns="45712" rIns="91425" bIns="45712" numCol="1" anchor="t" anchorCtr="0" compatLnSpc="1">
            <a:prstTxWarp prst="textNoShape">
              <a:avLst/>
            </a:prstTxWarp>
          </a:bodyPr>
          <a:lstStyle>
            <a:lvl1pPr algn="r" eaLnBrk="0" hangingPunct="0">
              <a:spcBef>
                <a:spcPct val="0"/>
              </a:spcBef>
              <a:defRPr sz="1200">
                <a:solidFill>
                  <a:schemeClr val="tx1"/>
                </a:solidFill>
              </a:defRPr>
            </a:lvl1pPr>
          </a:lstStyle>
          <a:p>
            <a:endParaRPr lang="en-US"/>
          </a:p>
        </p:txBody>
      </p:sp>
      <p:sp>
        <p:nvSpPr>
          <p:cNvPr id="8196" name="Rectangle 4"/>
          <p:cNvSpPr>
            <a:spLocks noGrp="1" noChangeArrowheads="1"/>
          </p:cNvSpPr>
          <p:nvPr>
            <p:ph type="ftr" sz="quarter" idx="2"/>
          </p:nvPr>
        </p:nvSpPr>
        <p:spPr bwMode="auto">
          <a:xfrm>
            <a:off x="0" y="9344025"/>
            <a:ext cx="2906713" cy="492125"/>
          </a:xfrm>
          <a:prstGeom prst="rect">
            <a:avLst/>
          </a:prstGeom>
          <a:noFill/>
          <a:ln w="9525">
            <a:noFill/>
            <a:miter lim="800000"/>
            <a:headEnd/>
            <a:tailEnd/>
          </a:ln>
        </p:spPr>
        <p:txBody>
          <a:bodyPr vert="horz" wrap="square" lIns="91425" tIns="45712" rIns="91425" bIns="45712" numCol="1" anchor="b" anchorCtr="0" compatLnSpc="1">
            <a:prstTxWarp prst="textNoShape">
              <a:avLst/>
            </a:prstTxWarp>
          </a:bodyPr>
          <a:lstStyle>
            <a:lvl1pPr algn="l" eaLnBrk="0" hangingPunct="0">
              <a:spcBef>
                <a:spcPct val="0"/>
              </a:spcBef>
              <a:defRPr sz="1200">
                <a:solidFill>
                  <a:schemeClr val="tx1"/>
                </a:solidFill>
              </a:defRPr>
            </a:lvl1pPr>
          </a:lstStyle>
          <a:p>
            <a:endParaRPr lang="en-US"/>
          </a:p>
        </p:txBody>
      </p:sp>
      <p:sp>
        <p:nvSpPr>
          <p:cNvPr id="8197" name="Rectangle 5"/>
          <p:cNvSpPr>
            <a:spLocks noGrp="1" noChangeArrowheads="1"/>
          </p:cNvSpPr>
          <p:nvPr>
            <p:ph type="sldNum" sz="quarter" idx="3"/>
          </p:nvPr>
        </p:nvSpPr>
        <p:spPr bwMode="auto">
          <a:xfrm>
            <a:off x="3802063" y="9344025"/>
            <a:ext cx="2906712" cy="492125"/>
          </a:xfrm>
          <a:prstGeom prst="rect">
            <a:avLst/>
          </a:prstGeom>
          <a:noFill/>
          <a:ln w="9525">
            <a:noFill/>
            <a:miter lim="800000"/>
            <a:headEnd/>
            <a:tailEnd/>
          </a:ln>
        </p:spPr>
        <p:txBody>
          <a:bodyPr vert="horz" wrap="square" lIns="91425" tIns="45712" rIns="91425" bIns="45712" numCol="1" anchor="b" anchorCtr="0" compatLnSpc="1">
            <a:prstTxWarp prst="textNoShape">
              <a:avLst/>
            </a:prstTxWarp>
          </a:bodyPr>
          <a:lstStyle>
            <a:lvl1pPr algn="r" eaLnBrk="0" hangingPunct="0">
              <a:spcBef>
                <a:spcPct val="0"/>
              </a:spcBef>
              <a:defRPr sz="1200">
                <a:solidFill>
                  <a:schemeClr val="tx1"/>
                </a:solidFill>
              </a:defRPr>
            </a:lvl1pPr>
          </a:lstStyle>
          <a:p>
            <a:fld id="{BDA65BF8-6A89-4627-90C8-79B8B2806DEB}" type="slidenum">
              <a:rPr lang="en-US"/>
              <a:pPr/>
              <a:t>‹#›</a:t>
            </a:fld>
            <a:endParaRPr lang="en-US"/>
          </a:p>
        </p:txBody>
      </p:sp>
    </p:spTree>
    <p:extLst>
      <p:ext uri="{BB962C8B-B14F-4D97-AF65-F5344CB8AC3E}">
        <p14:creationId xmlns:p14="http://schemas.microsoft.com/office/powerpoint/2010/main" val="32559790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06713" cy="492125"/>
          </a:xfrm>
          <a:prstGeom prst="rect">
            <a:avLst/>
          </a:prstGeom>
          <a:noFill/>
          <a:ln w="9525">
            <a:noFill/>
            <a:miter lim="800000"/>
            <a:headEnd/>
            <a:tailEnd/>
          </a:ln>
        </p:spPr>
        <p:txBody>
          <a:bodyPr vert="horz" wrap="square" lIns="91425" tIns="45712" rIns="91425" bIns="45712" numCol="1" anchor="t" anchorCtr="0" compatLnSpc="1">
            <a:prstTxWarp prst="textNoShape">
              <a:avLst/>
            </a:prstTxWarp>
          </a:bodyPr>
          <a:lstStyle>
            <a:lvl1pPr algn="l" eaLnBrk="0" hangingPunct="0">
              <a:spcBef>
                <a:spcPct val="0"/>
              </a:spcBef>
              <a:defRPr sz="1200">
                <a:solidFill>
                  <a:schemeClr val="tx1"/>
                </a:solidFill>
              </a:defRPr>
            </a:lvl1pPr>
          </a:lstStyle>
          <a:p>
            <a:endParaRPr lang="en-US"/>
          </a:p>
        </p:txBody>
      </p:sp>
      <p:sp>
        <p:nvSpPr>
          <p:cNvPr id="7171" name="Rectangle 3"/>
          <p:cNvSpPr>
            <a:spLocks noGrp="1" noChangeArrowheads="1"/>
          </p:cNvSpPr>
          <p:nvPr>
            <p:ph type="dt" idx="1"/>
          </p:nvPr>
        </p:nvSpPr>
        <p:spPr bwMode="auto">
          <a:xfrm>
            <a:off x="3802063" y="0"/>
            <a:ext cx="2906712" cy="492125"/>
          </a:xfrm>
          <a:prstGeom prst="rect">
            <a:avLst/>
          </a:prstGeom>
          <a:noFill/>
          <a:ln w="9525">
            <a:noFill/>
            <a:miter lim="800000"/>
            <a:headEnd/>
            <a:tailEnd/>
          </a:ln>
        </p:spPr>
        <p:txBody>
          <a:bodyPr vert="horz" wrap="square" lIns="91425" tIns="45712" rIns="91425" bIns="45712" numCol="1" anchor="t" anchorCtr="0" compatLnSpc="1">
            <a:prstTxWarp prst="textNoShape">
              <a:avLst/>
            </a:prstTxWarp>
          </a:bodyPr>
          <a:lstStyle>
            <a:lvl1pPr algn="r" eaLnBrk="0" hangingPunct="0">
              <a:spcBef>
                <a:spcPct val="0"/>
              </a:spcBef>
              <a:defRPr sz="1200">
                <a:solidFill>
                  <a:schemeClr val="tx1"/>
                </a:solidFill>
              </a:defRPr>
            </a:lvl1pPr>
          </a:lstStyle>
          <a:p>
            <a:endParaRPr lang="en-US"/>
          </a:p>
        </p:txBody>
      </p:sp>
      <p:sp>
        <p:nvSpPr>
          <p:cNvPr id="7172" name="Rectangle 4"/>
          <p:cNvSpPr>
            <a:spLocks noGrp="1" noRot="1" noChangeAspect="1" noChangeArrowheads="1" noTextEdit="1"/>
          </p:cNvSpPr>
          <p:nvPr>
            <p:ph type="sldImg" idx="2"/>
          </p:nvPr>
        </p:nvSpPr>
        <p:spPr bwMode="auto">
          <a:xfrm>
            <a:off x="896938" y="738188"/>
            <a:ext cx="4916487" cy="3687762"/>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893763" y="4672013"/>
            <a:ext cx="4921250" cy="4425950"/>
          </a:xfrm>
          <a:prstGeom prst="rect">
            <a:avLst/>
          </a:prstGeom>
          <a:noFill/>
          <a:ln w="9525">
            <a:noFill/>
            <a:miter lim="800000"/>
            <a:headEnd/>
            <a:tailEnd/>
          </a:ln>
        </p:spPr>
        <p:txBody>
          <a:bodyPr vert="horz" wrap="square" lIns="91425" tIns="45712" rIns="91425" bIns="4571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4" name="Rectangle 6"/>
          <p:cNvSpPr>
            <a:spLocks noGrp="1" noChangeArrowheads="1"/>
          </p:cNvSpPr>
          <p:nvPr>
            <p:ph type="ftr" sz="quarter" idx="4"/>
          </p:nvPr>
        </p:nvSpPr>
        <p:spPr bwMode="auto">
          <a:xfrm>
            <a:off x="0" y="9344025"/>
            <a:ext cx="2906713" cy="492125"/>
          </a:xfrm>
          <a:prstGeom prst="rect">
            <a:avLst/>
          </a:prstGeom>
          <a:noFill/>
          <a:ln w="9525">
            <a:noFill/>
            <a:miter lim="800000"/>
            <a:headEnd/>
            <a:tailEnd/>
          </a:ln>
        </p:spPr>
        <p:txBody>
          <a:bodyPr vert="horz" wrap="square" lIns="91425" tIns="45712" rIns="91425" bIns="45712" numCol="1" anchor="b" anchorCtr="0" compatLnSpc="1">
            <a:prstTxWarp prst="textNoShape">
              <a:avLst/>
            </a:prstTxWarp>
          </a:bodyPr>
          <a:lstStyle>
            <a:lvl1pPr algn="l" eaLnBrk="0" hangingPunct="0">
              <a:spcBef>
                <a:spcPct val="0"/>
              </a:spcBef>
              <a:defRPr sz="1200">
                <a:solidFill>
                  <a:schemeClr val="tx1"/>
                </a:solidFill>
              </a:defRPr>
            </a:lvl1pPr>
          </a:lstStyle>
          <a:p>
            <a:endParaRPr lang="en-US"/>
          </a:p>
        </p:txBody>
      </p:sp>
      <p:sp>
        <p:nvSpPr>
          <p:cNvPr id="7175" name="Rectangle 7"/>
          <p:cNvSpPr>
            <a:spLocks noGrp="1" noChangeArrowheads="1"/>
          </p:cNvSpPr>
          <p:nvPr>
            <p:ph type="sldNum" sz="quarter" idx="5"/>
          </p:nvPr>
        </p:nvSpPr>
        <p:spPr bwMode="auto">
          <a:xfrm>
            <a:off x="3802063" y="9344025"/>
            <a:ext cx="2906712" cy="492125"/>
          </a:xfrm>
          <a:prstGeom prst="rect">
            <a:avLst/>
          </a:prstGeom>
          <a:noFill/>
          <a:ln w="9525">
            <a:noFill/>
            <a:miter lim="800000"/>
            <a:headEnd/>
            <a:tailEnd/>
          </a:ln>
        </p:spPr>
        <p:txBody>
          <a:bodyPr vert="horz" wrap="square" lIns="91425" tIns="45712" rIns="91425" bIns="45712" numCol="1" anchor="b" anchorCtr="0" compatLnSpc="1">
            <a:prstTxWarp prst="textNoShape">
              <a:avLst/>
            </a:prstTxWarp>
          </a:bodyPr>
          <a:lstStyle>
            <a:lvl1pPr algn="r" eaLnBrk="0" hangingPunct="0">
              <a:spcBef>
                <a:spcPct val="0"/>
              </a:spcBef>
              <a:defRPr sz="1200">
                <a:solidFill>
                  <a:schemeClr val="tx1"/>
                </a:solidFill>
              </a:defRPr>
            </a:lvl1pPr>
          </a:lstStyle>
          <a:p>
            <a:fld id="{E43B68C6-8579-4C0F-91B5-8112BBCDC610}" type="slidenum">
              <a:rPr lang="en-US"/>
              <a:pPr/>
              <a:t>‹#›</a:t>
            </a:fld>
            <a:endParaRPr lang="en-US"/>
          </a:p>
        </p:txBody>
      </p:sp>
    </p:spTree>
    <p:extLst>
      <p:ext uri="{BB962C8B-B14F-4D97-AF65-F5344CB8AC3E}">
        <p14:creationId xmlns:p14="http://schemas.microsoft.com/office/powerpoint/2010/main" val="3099146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34"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F72E78-1FC6-43AC-8D5C-80B704B1DFA1}" type="slidenum">
              <a:rPr lang="en-US"/>
              <a:pPr/>
              <a:t>1</a:t>
            </a:fld>
            <a:endParaRPr lang="en-US"/>
          </a:p>
        </p:txBody>
      </p:sp>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p:txBody>
          <a:bodyPr/>
          <a:lstStyle/>
          <a:p>
            <a:r>
              <a:rPr lang="en-AU" dirty="0"/>
              <a:t>I would like to begin to acknowledge the the traditional owners of the land that we’re all meeting on today, the Gadigal People of the Eora nation, I pay my respects to their Elder’s past and present and I recognise their continuing connection and custodianship of the lands, seas, and waters throughout Australia.  I would also like to acknowledge the First Nations people of Australia were the first scientists and engineers, with contribution to land management, farming, and astronomy.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Arial" charset="0"/>
                <a:ea typeface="ＭＳ Ｐゴシック" pitchFamily="34" charset="-128"/>
                <a:cs typeface="+mn-cs"/>
              </a:rPr>
              <a:t>Such systems have had their IR excess detected. In the histogram plot, shows a sample size of approximately 500 stars, where the blue represents A Stars and the orange represent FGK stars that have an effective temperature less than 7220K. The dashed lines represents the temperature of our Solar System’s Edgeworth-Kuiper and Asteroid Belts respectively, where we mainly adopt a single or two temperature model when applying to debris discs.</a:t>
            </a:r>
          </a:p>
          <a:p>
            <a:endParaRPr lang="en-AU" sz="1200" kern="120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dirty="0">
                <a:solidFill>
                  <a:schemeClr val="tx1"/>
                </a:solidFill>
                <a:effectLst/>
                <a:latin typeface="Arial" charset="0"/>
                <a:ea typeface="ＭＳ Ｐゴシック" pitchFamily="34" charset="-128"/>
                <a:cs typeface="+mn-cs"/>
              </a:rPr>
              <a:t>In modelling such systems, we  know grains do not act like blackbodies as they are inefficient absorbers and emitters, typically for grains of sizes of around 1 micron.  So, applying a radiative transfer code that takes in account the grain size, stellar distance and composition will yield better flux estimates of debris discs.</a:t>
            </a:r>
          </a:p>
          <a:p>
            <a:endParaRPr lang="en-AU" sz="1200" kern="1200" dirty="0">
              <a:solidFill>
                <a:schemeClr val="tx1"/>
              </a:solidFill>
              <a:effectLst/>
              <a:latin typeface="Arial" charset="0"/>
              <a:ea typeface="ＭＳ Ｐゴシック" pitchFamily="34" charset="-128"/>
              <a:cs typeface="+mn-cs"/>
            </a:endParaRPr>
          </a:p>
        </p:txBody>
      </p:sp>
      <p:sp>
        <p:nvSpPr>
          <p:cNvPr id="4" name="Slide Number Placeholder 3"/>
          <p:cNvSpPr>
            <a:spLocks noGrp="1"/>
          </p:cNvSpPr>
          <p:nvPr>
            <p:ph type="sldNum" sz="quarter" idx="5"/>
          </p:nvPr>
        </p:nvSpPr>
        <p:spPr/>
        <p:txBody>
          <a:bodyPr/>
          <a:lstStyle/>
          <a:p>
            <a:fld id="{E43B68C6-8579-4C0F-91B5-8112BBCDC610}" type="slidenum">
              <a:rPr lang="en-US" smtClean="0"/>
              <a:pPr/>
              <a:t>10</a:t>
            </a:fld>
            <a:endParaRPr lang="en-US"/>
          </a:p>
        </p:txBody>
      </p:sp>
    </p:spTree>
    <p:extLst>
      <p:ext uri="{BB962C8B-B14F-4D97-AF65-F5344CB8AC3E}">
        <p14:creationId xmlns:p14="http://schemas.microsoft.com/office/powerpoint/2010/main" val="76260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IRAS – </a:t>
            </a:r>
          </a:p>
          <a:p>
            <a:r>
              <a:rPr lang="en-US" dirty="0"/>
              <a:t>Herschel: </a:t>
            </a:r>
            <a:r>
              <a:rPr lang="en-AU" dirty="0"/>
              <a:t>70/100/160um	 PACS (Photodetector Array and Spectrometer)</a:t>
            </a:r>
          </a:p>
          <a:p>
            <a:r>
              <a:rPr lang="en-AU" dirty="0"/>
              <a:t>250/350/500 um</a:t>
            </a:r>
            <a:endParaRPr lang="en-US" dirty="0"/>
          </a:p>
          <a:p>
            <a:r>
              <a:rPr lang="en-US" dirty="0"/>
              <a:t>ALMA – Interferometer </a:t>
            </a:r>
          </a:p>
          <a:p>
            <a:r>
              <a:rPr lang="en-AU" sz="1200" b="0" i="0" kern="1200" dirty="0">
                <a:solidFill>
                  <a:schemeClr val="tx1"/>
                </a:solidFill>
                <a:effectLst/>
                <a:latin typeface="Arial" charset="0"/>
                <a:ea typeface="ＭＳ Ｐゴシック" pitchFamily="34" charset="-128"/>
                <a:cs typeface="+mn-cs"/>
              </a:rPr>
              <a:t>Atacama Large </a:t>
            </a:r>
            <a:r>
              <a:rPr lang="en-AU" sz="1200" b="0" i="0" kern="1200" dirty="0" err="1">
                <a:solidFill>
                  <a:schemeClr val="tx1"/>
                </a:solidFill>
                <a:effectLst/>
                <a:latin typeface="Arial" charset="0"/>
                <a:ea typeface="ＭＳ Ｐゴシック" pitchFamily="34" charset="-128"/>
                <a:cs typeface="+mn-cs"/>
              </a:rPr>
              <a:t>Millimeter</a:t>
            </a:r>
            <a:r>
              <a:rPr lang="en-AU" sz="1200" b="0" i="0" kern="1200" dirty="0">
                <a:solidFill>
                  <a:schemeClr val="tx1"/>
                </a:solidFill>
                <a:effectLst/>
                <a:latin typeface="Arial" charset="0"/>
                <a:ea typeface="ＭＳ Ｐゴシック" pitchFamily="34" charset="-128"/>
                <a:cs typeface="+mn-cs"/>
              </a:rPr>
              <a:t>/submillimeter Array (ALMA) </a:t>
            </a:r>
          </a:p>
          <a:p>
            <a:r>
              <a:rPr lang="en-AU" sz="1200" b="0" i="0" kern="1200" dirty="0">
                <a:solidFill>
                  <a:schemeClr val="tx1"/>
                </a:solidFill>
                <a:effectLst/>
                <a:latin typeface="Arial" charset="0"/>
                <a:ea typeface="ＭＳ Ｐゴシック" pitchFamily="34" charset="-128"/>
                <a:cs typeface="+mn-cs"/>
              </a:rPr>
              <a:t>Interferometer of 66 radio telescopes</a:t>
            </a:r>
          </a:p>
          <a:p>
            <a:r>
              <a:rPr lang="en-AU" sz="1200" b="0" i="0" kern="1200" dirty="0">
                <a:solidFill>
                  <a:schemeClr val="tx1"/>
                </a:solidFill>
                <a:effectLst/>
                <a:latin typeface="Arial" charset="0"/>
                <a:ea typeface="ＭＳ Ｐゴシック" pitchFamily="34" charset="-128"/>
                <a:cs typeface="+mn-cs"/>
              </a:rPr>
              <a:t>Operates at wavelengths of 320 to 3600 microns</a:t>
            </a:r>
          </a:p>
          <a:p>
            <a:r>
              <a:rPr lang="en-US" dirty="0"/>
              <a:t>Spitzer IR Telescope both imaging and spectral capabilities</a:t>
            </a:r>
          </a:p>
          <a:p>
            <a:endParaRPr lang="en-US" dirty="0"/>
          </a:p>
          <a:p>
            <a:r>
              <a:rPr lang="en-US" dirty="0"/>
              <a:t>Case Study</a:t>
            </a:r>
          </a:p>
        </p:txBody>
      </p:sp>
      <p:sp>
        <p:nvSpPr>
          <p:cNvPr id="4" name="Slide Number Placeholder 3"/>
          <p:cNvSpPr>
            <a:spLocks noGrp="1"/>
          </p:cNvSpPr>
          <p:nvPr>
            <p:ph type="sldNum" sz="quarter" idx="5"/>
          </p:nvPr>
        </p:nvSpPr>
        <p:spPr/>
        <p:txBody>
          <a:bodyPr/>
          <a:lstStyle/>
          <a:p>
            <a:fld id="{E43B68C6-8579-4C0F-91B5-8112BBCDC610}" type="slidenum">
              <a:rPr lang="en-US" smtClean="0"/>
              <a:pPr/>
              <a:t>11</a:t>
            </a:fld>
            <a:endParaRPr lang="en-US"/>
          </a:p>
        </p:txBody>
      </p:sp>
    </p:spTree>
    <p:extLst>
      <p:ext uri="{BB962C8B-B14F-4D97-AF65-F5344CB8AC3E}">
        <p14:creationId xmlns:p14="http://schemas.microsoft.com/office/powerpoint/2010/main" val="1941295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Example: First detection of dusty debris for HD 105211 (2006)</a:t>
            </a:r>
          </a:p>
          <a:p>
            <a:r>
              <a:rPr lang="en-AU" dirty="0"/>
              <a:t>Start of case study slides | kick off – motivation | Ignored for a long time due to be near the galactic plane</a:t>
            </a:r>
          </a:p>
          <a:p>
            <a:r>
              <a:rPr lang="en-AU" dirty="0"/>
              <a:t>Composite image of the field surrounding HD 105211 (plus sign).</a:t>
            </a:r>
          </a:p>
          <a:p>
            <a:r>
              <a:rPr lang="en-AU" dirty="0"/>
              <a:t>Spitzer MIPS: green (24um), red (70um) / overlaid in blue is 2MASS Ks band (2.16 um)</a:t>
            </a:r>
          </a:p>
          <a:p>
            <a:r>
              <a:rPr lang="en-AU" dirty="0"/>
              <a:t>IRAS Scanning beam (dashed yellow rectangle)</a:t>
            </a:r>
          </a:p>
          <a:p>
            <a:r>
              <a:rPr lang="en-AU" dirty="0"/>
              <a:t>CL Cru (triangle) / CPD -63 2145B (asterisk) – thought to be a binary companion of HD 105211</a:t>
            </a:r>
          </a:p>
          <a:p>
            <a:endParaRPr lang="en-AU"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13</a:t>
            </a:fld>
            <a:endParaRPr lang="en-US"/>
          </a:p>
        </p:txBody>
      </p:sp>
    </p:spTree>
    <p:extLst>
      <p:ext uri="{BB962C8B-B14F-4D97-AF65-F5344CB8AC3E}">
        <p14:creationId xmlns:p14="http://schemas.microsoft.com/office/powerpoint/2010/main" val="175019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Describing HD 105211 | Stellar parameters</a:t>
            </a:r>
          </a:p>
          <a:p>
            <a:r>
              <a:rPr lang="en-AU" dirty="0"/>
              <a:t>Big debris spitzer</a:t>
            </a:r>
          </a:p>
          <a:p>
            <a:r>
              <a:rPr lang="en-AU" dirty="0"/>
              <a:t>Age</a:t>
            </a:r>
          </a:p>
          <a:p>
            <a:r>
              <a:rPr lang="en-AU" dirty="0"/>
              <a:t>F2 V star</a:t>
            </a:r>
          </a:p>
          <a:p>
            <a:endParaRPr lang="en-AU"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14</a:t>
            </a:fld>
            <a:endParaRPr lang="en-US"/>
          </a:p>
        </p:txBody>
      </p:sp>
    </p:spTree>
    <p:extLst>
      <p:ext uri="{BB962C8B-B14F-4D97-AF65-F5344CB8AC3E}">
        <p14:creationId xmlns:p14="http://schemas.microsoft.com/office/powerpoint/2010/main" val="3001316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Auxillary</a:t>
            </a:r>
            <a:r>
              <a:rPr lang="en-US" baseline="0" dirty="0"/>
              <a:t> Data for HD 105211</a:t>
            </a:r>
          </a:p>
          <a:p>
            <a:r>
              <a:rPr lang="en-US" baseline="0" dirty="0"/>
              <a:t>Optical and Near infrared data</a:t>
            </a:r>
          </a:p>
          <a:p>
            <a:r>
              <a:rPr lang="en-US" baseline="0" dirty="0"/>
              <a:t>Illustrative purposes only</a:t>
            </a:r>
          </a:p>
          <a:p>
            <a:endParaRPr lang="en-US"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15</a:t>
            </a:fld>
            <a:endParaRPr lang="en-US"/>
          </a:p>
        </p:txBody>
      </p:sp>
    </p:spTree>
    <p:extLst>
      <p:ext uri="{BB962C8B-B14F-4D97-AF65-F5344CB8AC3E}">
        <p14:creationId xmlns:p14="http://schemas.microsoft.com/office/powerpoint/2010/main" val="364276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the emission</a:t>
            </a:r>
            <a:r>
              <a:rPr lang="en-US" baseline="0" dirty="0"/>
              <a:t> from the photosphere</a:t>
            </a:r>
            <a:endParaRPr lang="en-US"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16</a:t>
            </a:fld>
            <a:endParaRPr lang="en-US"/>
          </a:p>
        </p:txBody>
      </p:sp>
    </p:spTree>
    <p:extLst>
      <p:ext uri="{BB962C8B-B14F-4D97-AF65-F5344CB8AC3E}">
        <p14:creationId xmlns:p14="http://schemas.microsoft.com/office/powerpoint/2010/main" val="364276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a:t>
            </a:r>
            <a:r>
              <a:rPr lang="en-US" baseline="0" dirty="0"/>
              <a:t> stellar spectrum 6000K (Black Body Curve)</a:t>
            </a:r>
          </a:p>
          <a:p>
            <a:r>
              <a:rPr lang="en-US" dirty="0"/>
              <a:t>Spectral Data</a:t>
            </a:r>
          </a:p>
          <a:p>
            <a:endParaRPr lang="en-US"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17</a:t>
            </a:fld>
            <a:endParaRPr lang="en-US"/>
          </a:p>
        </p:txBody>
      </p:sp>
    </p:spTree>
    <p:extLst>
      <p:ext uri="{BB962C8B-B14F-4D97-AF65-F5344CB8AC3E}">
        <p14:creationId xmlns:p14="http://schemas.microsoft.com/office/powerpoint/2010/main" val="364276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a:t>
            </a:r>
            <a:r>
              <a:rPr lang="en-US" baseline="0" dirty="0"/>
              <a:t> stellar spectrum 6000K (Black Body Curve)</a:t>
            </a:r>
          </a:p>
          <a:p>
            <a:r>
              <a:rPr lang="en-US" dirty="0"/>
              <a:t>Spectral Data</a:t>
            </a:r>
          </a:p>
          <a:p>
            <a:endParaRPr lang="en-US"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18</a:t>
            </a:fld>
            <a:endParaRPr lang="en-US"/>
          </a:p>
        </p:txBody>
      </p:sp>
    </p:spTree>
    <p:extLst>
      <p:ext uri="{BB962C8B-B14F-4D97-AF65-F5344CB8AC3E}">
        <p14:creationId xmlns:p14="http://schemas.microsoft.com/office/powerpoint/2010/main" val="1924815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Herschel + ALMA 1.3mm</a:t>
            </a:r>
          </a:p>
          <a:p>
            <a:endParaRPr lang="en-US" dirty="0"/>
          </a:p>
          <a:p>
            <a:r>
              <a:rPr lang="en-US" dirty="0"/>
              <a:t>How big is this disc?  Cannot be obtained using an SED</a:t>
            </a:r>
          </a:p>
          <a:p>
            <a:r>
              <a:rPr lang="en-US" dirty="0"/>
              <a:t>Degeneracy between grain temperature and location</a:t>
            </a:r>
          </a:p>
          <a:p>
            <a:r>
              <a:rPr lang="en-US" dirty="0"/>
              <a:t>Cannot </a:t>
            </a:r>
            <a:r>
              <a:rPr lang="en-US" dirty="0" err="1"/>
              <a:t>assum</a:t>
            </a:r>
            <a:r>
              <a:rPr lang="en-US" dirty="0"/>
              <a:t> BB grains</a:t>
            </a:r>
          </a:p>
          <a:p>
            <a:endParaRPr lang="en-US" dirty="0"/>
          </a:p>
          <a:p>
            <a:r>
              <a:rPr lang="en-US" dirty="0"/>
              <a:t>Could fit a BB to estimate the position of the disc but grains do not act as black bodies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Multi-wavelength resolved imaging</a:t>
            </a:r>
          </a:p>
          <a:p>
            <a:endParaRPr lang="en-US"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19</a:t>
            </a:fld>
            <a:endParaRPr lang="en-US"/>
          </a:p>
        </p:txBody>
      </p:sp>
    </p:spTree>
    <p:extLst>
      <p:ext uri="{BB962C8B-B14F-4D97-AF65-F5344CB8AC3E}">
        <p14:creationId xmlns:p14="http://schemas.microsoft.com/office/powerpoint/2010/main" val="2040903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AU" dirty="0"/>
              <a:t>Aperture Photometry |  PACS (</a:t>
            </a:r>
            <a:r>
              <a:rPr lang="en-AU" dirty="0" err="1"/>
              <a:t>Photodetector</a:t>
            </a:r>
            <a:r>
              <a:rPr lang="en-AU" dirty="0"/>
              <a:t> Array and Spectrometer)</a:t>
            </a:r>
          </a:p>
          <a:p>
            <a:r>
              <a:rPr lang="en-AU" dirty="0"/>
              <a:t>70 &amp; 100um use an aperture radius of 24 arcsec</a:t>
            </a:r>
          </a:p>
          <a:p>
            <a:r>
              <a:rPr lang="en-AU" dirty="0"/>
              <a:t>However, a smaller aperture of radius 17 arcsec was used for the 160um (despite the larger beam size of 11.8”) because of a bright, nearby structure to the west.</a:t>
            </a:r>
          </a:p>
          <a:p>
            <a:r>
              <a:rPr lang="en-AU" dirty="0"/>
              <a:t>Fluxes are both aperture corrected and colour corrected.</a:t>
            </a:r>
          </a:p>
          <a:p>
            <a:r>
              <a:rPr lang="en-AU" dirty="0"/>
              <a:t>70um / Beam Size: 5.8”</a:t>
            </a:r>
          </a:p>
          <a:p>
            <a:r>
              <a:rPr lang="en-AU" dirty="0"/>
              <a:t>100um / Beam Size: 7.8</a:t>
            </a:r>
          </a:p>
          <a:p>
            <a:r>
              <a:rPr lang="en-AU" dirty="0"/>
              <a:t>160um / Beam Size: 11.8”</a:t>
            </a:r>
          </a:p>
        </p:txBody>
      </p:sp>
      <p:sp>
        <p:nvSpPr>
          <p:cNvPr id="4" name="Slide Number Placeholder 3"/>
          <p:cNvSpPr>
            <a:spLocks noGrp="1"/>
          </p:cNvSpPr>
          <p:nvPr>
            <p:ph type="sldNum" sz="quarter" idx="10"/>
          </p:nvPr>
        </p:nvSpPr>
        <p:spPr/>
        <p:txBody>
          <a:bodyPr/>
          <a:lstStyle/>
          <a:p>
            <a:fld id="{E43B68C6-8579-4C0F-91B5-8112BBCDC610}" type="slidenum">
              <a:rPr lang="en-US" smtClean="0"/>
              <a:pPr/>
              <a:t>20</a:t>
            </a:fld>
            <a:endParaRPr lang="en-US"/>
          </a:p>
        </p:txBody>
      </p:sp>
    </p:spTree>
    <p:extLst>
      <p:ext uri="{BB962C8B-B14F-4D97-AF65-F5344CB8AC3E}">
        <p14:creationId xmlns:p14="http://schemas.microsoft.com/office/powerpoint/2010/main" val="189450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 gas in the disc is ionised by the host star (cosmic rays &amp; x-ray emission) to then be carried away by the stellar wind (stream of charged particles).  </a:t>
            </a:r>
          </a:p>
          <a:p>
            <a:r>
              <a:rPr lang="en-AU" baseline="0" dirty="0"/>
              <a:t>The dispersion of the gas in the disc is thought to occur between 3 to 10 million years since the start of star formation (for Sun-like stars) and lasts for 250 000 years.   The leaves behind the debris disc. </a:t>
            </a:r>
          </a:p>
        </p:txBody>
      </p:sp>
      <p:sp>
        <p:nvSpPr>
          <p:cNvPr id="4" name="Slide Number Placeholder 3"/>
          <p:cNvSpPr>
            <a:spLocks noGrp="1"/>
          </p:cNvSpPr>
          <p:nvPr>
            <p:ph type="sldNum" sz="quarter" idx="10"/>
          </p:nvPr>
        </p:nvSpPr>
        <p:spPr/>
        <p:txBody>
          <a:bodyPr/>
          <a:lstStyle/>
          <a:p>
            <a:fld id="{E43B68C6-8579-4C0F-91B5-8112BBCDC610}" type="slidenum">
              <a:rPr lang="en-US" smtClean="0"/>
              <a:pPr/>
              <a:t>2</a:t>
            </a:fld>
            <a:endParaRPr lang="en-US"/>
          </a:p>
        </p:txBody>
      </p:sp>
    </p:spTree>
    <p:extLst>
      <p:ext uri="{BB962C8B-B14F-4D97-AF65-F5344CB8AC3E}">
        <p14:creationId xmlns:p14="http://schemas.microsoft.com/office/powerpoint/2010/main" val="2241224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arcsecond is approximately 20 au</a:t>
            </a:r>
          </a:p>
        </p:txBody>
      </p:sp>
      <p:sp>
        <p:nvSpPr>
          <p:cNvPr id="4" name="Slide Number Placeholder 3"/>
          <p:cNvSpPr>
            <a:spLocks noGrp="1"/>
          </p:cNvSpPr>
          <p:nvPr>
            <p:ph type="sldNum" sz="quarter" idx="10"/>
          </p:nvPr>
        </p:nvSpPr>
        <p:spPr/>
        <p:txBody>
          <a:bodyPr/>
          <a:lstStyle/>
          <a:p>
            <a:fld id="{E43B68C6-8579-4C0F-91B5-8112BBCDC610}" type="slidenum">
              <a:rPr lang="en-US" smtClean="0"/>
              <a:pPr/>
              <a:t>21</a:t>
            </a:fld>
            <a:endParaRPr lang="en-US"/>
          </a:p>
        </p:txBody>
      </p:sp>
    </p:spTree>
    <p:extLst>
      <p:ext uri="{BB962C8B-B14F-4D97-AF65-F5344CB8AC3E}">
        <p14:creationId xmlns:p14="http://schemas.microsoft.com/office/powerpoint/2010/main" val="3522295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In </a:t>
            </a:r>
            <a:r>
              <a:rPr lang="en-AU" dirty="0" err="1"/>
              <a:t>Matlab</a:t>
            </a:r>
            <a:r>
              <a:rPr lang="en-AU" dirty="0"/>
              <a:t>, the extent of the semi-major and –minor axes were derived from a 2D Gaussian fit to HD 105211.  In this process, </a:t>
            </a:r>
            <a:r>
              <a:rPr lang="en-AU" dirty="0" err="1"/>
              <a:t>Matlab</a:t>
            </a:r>
            <a:r>
              <a:rPr lang="en-AU" dirty="0"/>
              <a:t> in-built function to determine the FWHMs along each axis.  Thus, enabling to determine the extent of HD 105211 along the semi-major and –minor axes.  This is applied to all three wavebands.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For the 70 &amp; 100um images semi-major length: 160 au  semi-minor: 91au</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160um image: semi-major 192 au / semi-minor: 141 au</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Disc inclination in respect to the sky is determined by inverse  cosine of the ratio of semi-minor to the semi-major: 70/100 55 degrees (consistent) 160 43 degrees.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Discrepancies are possibly due to rising level of background contamination (160) and having larger beam size.</a:t>
            </a:r>
          </a:p>
          <a:p>
            <a:endParaRPr lang="en-AU"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22</a:t>
            </a:fld>
            <a:endParaRPr lang="en-US"/>
          </a:p>
        </p:txBody>
      </p:sp>
    </p:spTree>
    <p:extLst>
      <p:ext uri="{BB962C8B-B14F-4D97-AF65-F5344CB8AC3E}">
        <p14:creationId xmlns:p14="http://schemas.microsoft.com/office/powerpoint/2010/main" val="4154884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it is a space observatory, then the telescope is only diffraction limited.  (As oppose to seeing limited – i.e. being limited by the ‘seeing’ conditions of Earth’s atmosphere). The PSF is necessary to estimate the radial location of the dust.</a:t>
            </a:r>
          </a:p>
          <a:p>
            <a:r>
              <a:rPr lang="en-AU" dirty="0"/>
              <a:t>A bright calibrator selected for a reference/instrument PSF which is required in either a convolution or deconvolution procedure to determine radial distance of the dust.  Requirements, it would need to be a nearby bright star that is observed in all three wavebands.  There are 5 accepted fiducial stars that we can use, the one presented here is Alpha </a:t>
            </a:r>
            <a:r>
              <a:rPr lang="en-AU" dirty="0" err="1"/>
              <a:t>bootis</a:t>
            </a:r>
            <a:r>
              <a:rPr lang="en-AU" dirty="0"/>
              <a:t>.  To emphasis the structure of the diffraction pattern … (next slide)</a:t>
            </a:r>
          </a:p>
        </p:txBody>
      </p:sp>
      <p:sp>
        <p:nvSpPr>
          <p:cNvPr id="4" name="Slide Number Placeholder 3"/>
          <p:cNvSpPr>
            <a:spLocks noGrp="1"/>
          </p:cNvSpPr>
          <p:nvPr>
            <p:ph type="sldNum" sz="quarter" idx="10"/>
          </p:nvPr>
        </p:nvSpPr>
        <p:spPr/>
        <p:txBody>
          <a:bodyPr/>
          <a:lstStyle/>
          <a:p>
            <a:fld id="{E43B68C6-8579-4C0F-91B5-8112BBCDC610}" type="slidenum">
              <a:rPr lang="en-US" smtClean="0"/>
              <a:pPr/>
              <a:t>23</a:t>
            </a:fld>
            <a:endParaRPr lang="en-US"/>
          </a:p>
        </p:txBody>
      </p:sp>
    </p:spTree>
    <p:extLst>
      <p:ext uri="{BB962C8B-B14F-4D97-AF65-F5344CB8AC3E}">
        <p14:creationId xmlns:p14="http://schemas.microsoft.com/office/powerpoint/2010/main" val="3200557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have forced the colour gradient to show the Herschel’s trefoil pattern (three diffraction limbs).  These images would need to be rotated to same telescope angle that the corresponding object was measured at.  Before starting any image analysis of your selected object.  Specifically, determining the radial distance of the dust in your system.  There are two ways to this.  Firstly….</a:t>
            </a:r>
          </a:p>
        </p:txBody>
      </p:sp>
      <p:sp>
        <p:nvSpPr>
          <p:cNvPr id="4" name="Slide Number Placeholder 3"/>
          <p:cNvSpPr>
            <a:spLocks noGrp="1"/>
          </p:cNvSpPr>
          <p:nvPr>
            <p:ph type="sldNum" sz="quarter" idx="10"/>
          </p:nvPr>
        </p:nvSpPr>
        <p:spPr/>
        <p:txBody>
          <a:bodyPr/>
          <a:lstStyle/>
          <a:p>
            <a:fld id="{E43B68C6-8579-4C0F-91B5-8112BBCDC610}" type="slidenum">
              <a:rPr lang="en-US" smtClean="0"/>
              <a:pPr/>
              <a:t>24</a:t>
            </a:fld>
            <a:endParaRPr lang="en-US"/>
          </a:p>
        </p:txBody>
      </p:sp>
    </p:spTree>
    <p:extLst>
      <p:ext uri="{BB962C8B-B14F-4D97-AF65-F5344CB8AC3E}">
        <p14:creationId xmlns:p14="http://schemas.microsoft.com/office/powerpoint/2010/main" val="983532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PSF normalised to the stellar contribution expected at the wavelength of emission was subtracted from the original map.</a:t>
            </a:r>
          </a:p>
          <a:p>
            <a:r>
              <a:rPr lang="en-AU" dirty="0"/>
              <a:t>This resultant image was then deconvolved with the original PSF to reveal the disc architecture only.</a:t>
            </a:r>
          </a:p>
          <a:p>
            <a:r>
              <a:rPr lang="en-AU" dirty="0"/>
              <a:t>To measure the radial location, apply a 2D Gaussian would not appropriate because you have no central maximum.  </a:t>
            </a:r>
          </a:p>
          <a:p>
            <a:endParaRPr lang="en-AU"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25</a:t>
            </a:fld>
            <a:endParaRPr lang="en-US"/>
          </a:p>
        </p:txBody>
      </p:sp>
    </p:spTree>
    <p:extLst>
      <p:ext uri="{BB962C8B-B14F-4D97-AF65-F5344CB8AC3E}">
        <p14:creationId xmlns:p14="http://schemas.microsoft.com/office/powerpoint/2010/main" val="2151302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have flux as a function of distance for long axis (first column) and short axis (second column)</a:t>
            </a:r>
          </a:p>
          <a:p>
            <a:r>
              <a:rPr lang="en-AU" dirty="0"/>
              <a:t>Dashed lines representing extent of deconvolved images</a:t>
            </a:r>
          </a:p>
          <a:p>
            <a:r>
              <a:rPr lang="en-AU" dirty="0"/>
              <a:t>Red represents the extent of the original images</a:t>
            </a:r>
          </a:p>
          <a:p>
            <a:r>
              <a:rPr lang="en-AU" dirty="0"/>
              <a:t>Solid black line represent the stellar contribution (which has been exaggerated for comparison)</a:t>
            </a:r>
          </a:p>
          <a:p>
            <a:r>
              <a:rPr lang="en-AU" dirty="0"/>
              <a:t>For the long axis you can see two different radii locations for the clumps – this suggest asymmetry for HD 105211.  To confirm, a disc model was created based on our information in our images and SED profile.</a:t>
            </a:r>
          </a:p>
          <a:p>
            <a:endParaRPr lang="en-AU" dirty="0"/>
          </a:p>
          <a:p>
            <a:r>
              <a:rPr lang="en-AU" dirty="0"/>
              <a:t>Mean location of grains</a:t>
            </a:r>
          </a:p>
          <a:p>
            <a:r>
              <a:rPr lang="en-AU" dirty="0"/>
              <a:t>70:  93 - 115	</a:t>
            </a:r>
          </a:p>
          <a:p>
            <a:r>
              <a:rPr lang="en-AU" dirty="0"/>
              <a:t>100: 79 - 117</a:t>
            </a:r>
          </a:p>
          <a:p>
            <a:r>
              <a:rPr lang="en-AU" dirty="0"/>
              <a:t>160:  67</a:t>
            </a:r>
          </a:p>
          <a:p>
            <a:endParaRPr lang="en-AU" dirty="0"/>
          </a:p>
          <a:p>
            <a:r>
              <a:rPr lang="en-AU" dirty="0"/>
              <a:t>Mean location of the grains/belt is around ~90au</a:t>
            </a:r>
          </a:p>
          <a:p>
            <a:endParaRPr lang="en-AU" dirty="0"/>
          </a:p>
          <a:p>
            <a:r>
              <a:rPr lang="en-AU" dirty="0"/>
              <a:t>It is all well and good to find the radial extent of the debris but it would be good to determine grain properties</a:t>
            </a:r>
          </a:p>
        </p:txBody>
      </p:sp>
      <p:sp>
        <p:nvSpPr>
          <p:cNvPr id="4" name="Slide Number Placeholder 3"/>
          <p:cNvSpPr>
            <a:spLocks noGrp="1"/>
          </p:cNvSpPr>
          <p:nvPr>
            <p:ph type="sldNum" sz="quarter" idx="10"/>
          </p:nvPr>
        </p:nvSpPr>
        <p:spPr/>
        <p:txBody>
          <a:bodyPr/>
          <a:lstStyle/>
          <a:p>
            <a:fld id="{E43B68C6-8579-4C0F-91B5-8112BBCDC610}" type="slidenum">
              <a:rPr lang="en-US" smtClean="0"/>
              <a:pPr/>
              <a:t>26</a:t>
            </a:fld>
            <a:endParaRPr lang="en-US"/>
          </a:p>
        </p:txBody>
      </p:sp>
    </p:spTree>
    <p:extLst>
      <p:ext uri="{BB962C8B-B14F-4D97-AF65-F5344CB8AC3E}">
        <p14:creationId xmlns:p14="http://schemas.microsoft.com/office/powerpoint/2010/main" val="322071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Radiative Transfer Modelling</a:t>
            </a:r>
          </a:p>
          <a:p>
            <a:endParaRPr lang="en-US" dirty="0"/>
          </a:p>
          <a:p>
            <a:r>
              <a:rPr lang="en-US" dirty="0"/>
              <a:t>How hot is determined by</a:t>
            </a:r>
          </a:p>
          <a:p>
            <a:pPr marL="171450" indent="-171450">
              <a:buFontTx/>
              <a:buChar char="-"/>
            </a:pPr>
            <a:r>
              <a:rPr lang="en-US" dirty="0"/>
              <a:t>Distance to grain</a:t>
            </a:r>
          </a:p>
          <a:p>
            <a:pPr marL="171450" indent="-171450">
              <a:buFontTx/>
              <a:buChar char="-"/>
            </a:pPr>
            <a:r>
              <a:rPr lang="en-US" dirty="0"/>
              <a:t>Grain size</a:t>
            </a:r>
          </a:p>
          <a:p>
            <a:endParaRPr lang="en-US" dirty="0"/>
          </a:p>
          <a:p>
            <a:r>
              <a:rPr lang="en-US" dirty="0"/>
              <a:t>Assume grains are spherical and follow Mie Theory</a:t>
            </a:r>
          </a:p>
        </p:txBody>
      </p:sp>
      <p:sp>
        <p:nvSpPr>
          <p:cNvPr id="4" name="Slide Number Placeholder 3"/>
          <p:cNvSpPr>
            <a:spLocks noGrp="1"/>
          </p:cNvSpPr>
          <p:nvPr>
            <p:ph type="sldNum" sz="quarter" idx="10"/>
          </p:nvPr>
        </p:nvSpPr>
        <p:spPr/>
        <p:txBody>
          <a:bodyPr/>
          <a:lstStyle/>
          <a:p>
            <a:fld id="{E43B68C6-8579-4C0F-91B5-8112BBCDC610}" type="slidenum">
              <a:rPr lang="en-US" smtClean="0"/>
              <a:pPr/>
              <a:t>27</a:t>
            </a:fld>
            <a:endParaRPr lang="en-US"/>
          </a:p>
        </p:txBody>
      </p:sp>
    </p:spTree>
    <p:extLst>
      <p:ext uri="{BB962C8B-B14F-4D97-AF65-F5344CB8AC3E}">
        <p14:creationId xmlns:p14="http://schemas.microsoft.com/office/powerpoint/2010/main" val="819828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Wavelength of absorbed radiation is greater than the size of the grain, you get in-efficient emission -&gt; hotter smaller grains</a:t>
            </a:r>
          </a:p>
          <a:p>
            <a:endParaRPr lang="en-US" dirty="0"/>
          </a:p>
          <a:p>
            <a:r>
              <a:rPr lang="en-US" dirty="0"/>
              <a:t>Wavelengths of absorbed radiation is smaller than the size of the grain, you have more efficient, -&gt; cooler large grains and typically act like black bodies</a:t>
            </a:r>
          </a:p>
          <a:p>
            <a:endParaRPr lang="en-US" dirty="0"/>
          </a:p>
          <a:p>
            <a:r>
              <a:rPr lang="en-US" dirty="0"/>
              <a:t>This is why shorter wavelengths tend to trace smaller grains and longer wavelengths tend to trace larger grains or even planetesimals </a:t>
            </a:r>
          </a:p>
          <a:p>
            <a:endParaRPr lang="en-US" dirty="0"/>
          </a:p>
          <a:p>
            <a:r>
              <a:rPr lang="en-US" dirty="0"/>
              <a:t>Grains can also scatter the optical light.</a:t>
            </a:r>
          </a:p>
          <a:p>
            <a:endParaRPr lang="en-US" dirty="0"/>
          </a:p>
          <a:p>
            <a:endParaRPr lang="en-US" dirty="0"/>
          </a:p>
        </p:txBody>
      </p:sp>
      <p:sp>
        <p:nvSpPr>
          <p:cNvPr id="4" name="Slide Number Placeholder 3"/>
          <p:cNvSpPr>
            <a:spLocks noGrp="1"/>
          </p:cNvSpPr>
          <p:nvPr>
            <p:ph type="sldNum" sz="quarter" idx="5"/>
          </p:nvPr>
        </p:nvSpPr>
        <p:spPr/>
        <p:txBody>
          <a:bodyPr/>
          <a:lstStyle/>
          <a:p>
            <a:fld id="{E43B68C6-8579-4C0F-91B5-8112BBCDC610}" type="slidenum">
              <a:rPr lang="en-US" smtClean="0"/>
              <a:pPr/>
              <a:t>28</a:t>
            </a:fld>
            <a:endParaRPr lang="en-US"/>
          </a:p>
        </p:txBody>
      </p:sp>
    </p:spTree>
    <p:extLst>
      <p:ext uri="{BB962C8B-B14F-4D97-AF65-F5344CB8AC3E}">
        <p14:creationId xmlns:p14="http://schemas.microsoft.com/office/powerpoint/2010/main" val="537240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Sun like star.  This plot is for Astro-silicate grains.</a:t>
            </a:r>
          </a:p>
        </p:txBody>
      </p:sp>
      <p:sp>
        <p:nvSpPr>
          <p:cNvPr id="4" name="Slide Number Placeholder 3"/>
          <p:cNvSpPr>
            <a:spLocks noGrp="1"/>
          </p:cNvSpPr>
          <p:nvPr>
            <p:ph type="sldNum" sz="quarter" idx="5"/>
          </p:nvPr>
        </p:nvSpPr>
        <p:spPr/>
        <p:txBody>
          <a:bodyPr/>
          <a:lstStyle/>
          <a:p>
            <a:fld id="{E43B68C6-8579-4C0F-91B5-8112BBCDC610}" type="slidenum">
              <a:rPr lang="en-US" smtClean="0"/>
              <a:pPr/>
              <a:t>29</a:t>
            </a:fld>
            <a:endParaRPr lang="en-US"/>
          </a:p>
        </p:txBody>
      </p:sp>
    </p:spTree>
    <p:extLst>
      <p:ext uri="{BB962C8B-B14F-4D97-AF65-F5344CB8AC3E}">
        <p14:creationId xmlns:p14="http://schemas.microsoft.com/office/powerpoint/2010/main" val="3712137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Astrosilicate</a:t>
            </a:r>
            <a:r>
              <a:rPr lang="en-US" dirty="0"/>
              <a:t> – replicate observation of of astronomical objects </a:t>
            </a:r>
          </a:p>
          <a:p>
            <a:endParaRPr lang="en-US" dirty="0"/>
          </a:p>
          <a:p>
            <a:r>
              <a:rPr lang="en-US" dirty="0"/>
              <a:t>Dirty Ice – ice coated grains</a:t>
            </a:r>
          </a:p>
          <a:p>
            <a:endParaRPr lang="en-US" dirty="0"/>
          </a:p>
        </p:txBody>
      </p:sp>
      <p:sp>
        <p:nvSpPr>
          <p:cNvPr id="4" name="Slide Number Placeholder 3"/>
          <p:cNvSpPr>
            <a:spLocks noGrp="1"/>
          </p:cNvSpPr>
          <p:nvPr>
            <p:ph type="sldNum" sz="quarter" idx="5"/>
          </p:nvPr>
        </p:nvSpPr>
        <p:spPr/>
        <p:txBody>
          <a:bodyPr/>
          <a:lstStyle/>
          <a:p>
            <a:fld id="{E43B68C6-8579-4C0F-91B5-8112BBCDC610}" type="slidenum">
              <a:rPr lang="en-US" smtClean="0"/>
              <a:pPr/>
              <a:t>30</a:t>
            </a:fld>
            <a:endParaRPr lang="en-US"/>
          </a:p>
        </p:txBody>
      </p:sp>
    </p:spTree>
    <p:extLst>
      <p:ext uri="{BB962C8B-B14F-4D97-AF65-F5344CB8AC3E}">
        <p14:creationId xmlns:p14="http://schemas.microsoft.com/office/powerpoint/2010/main" val="186566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Planet formation is not a sequential process |</a:t>
            </a:r>
          </a:p>
          <a:p>
            <a:r>
              <a:rPr lang="en-AU" dirty="0"/>
              <a:t>Planetesimal formation period</a:t>
            </a:r>
          </a:p>
          <a:p>
            <a:r>
              <a:rPr lang="en-AU" dirty="0"/>
              <a:t>Planetesimals, namely comets and asteroids in the system</a:t>
            </a:r>
          </a:p>
          <a:p>
            <a:endParaRPr lang="en-AU" dirty="0"/>
          </a:p>
          <a:p>
            <a:r>
              <a:rPr lang="en-AU" dirty="0"/>
              <a:t>The aggregation of </a:t>
            </a:r>
            <a:r>
              <a:rPr lang="en-AU" dirty="0" err="1"/>
              <a:t>planetesimals</a:t>
            </a:r>
            <a:r>
              <a:rPr lang="en-AU" dirty="0"/>
              <a:t> is dependent on slow velocity collisions</a:t>
            </a:r>
          </a:p>
          <a:p>
            <a:r>
              <a:rPr lang="en-AU" dirty="0"/>
              <a:t>High-energy impacts yield planetesimal fragmentations reproducing dust – called collisional grinding</a:t>
            </a:r>
          </a:p>
          <a:p>
            <a:endParaRPr lang="en-AU" dirty="0"/>
          </a:p>
          <a:p>
            <a:r>
              <a:rPr lang="en-AU" dirty="0"/>
              <a:t>Debris Discs have been observed long after the formation of the planets (&gt; 100 million years)</a:t>
            </a:r>
          </a:p>
          <a:p>
            <a:endParaRPr lang="en-US"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3</a:t>
            </a:fld>
            <a:endParaRPr lang="en-US"/>
          </a:p>
        </p:txBody>
      </p:sp>
    </p:spTree>
    <p:extLst>
      <p:ext uri="{BB962C8B-B14F-4D97-AF65-F5344CB8AC3E}">
        <p14:creationId xmlns:p14="http://schemas.microsoft.com/office/powerpoint/2010/main" val="3462749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Radiative Transfer Modelling</a:t>
            </a:r>
          </a:p>
          <a:p>
            <a:endParaRPr lang="en-US" dirty="0"/>
          </a:p>
          <a:p>
            <a:r>
              <a:rPr lang="en-US" dirty="0"/>
              <a:t>Estimate where the grains are in the disc and determine the subsequent emission (be it either Thermal or </a:t>
            </a:r>
            <a:r>
              <a:rPr lang="en-US" dirty="0" err="1"/>
              <a:t>Scattter</a:t>
            </a:r>
            <a:r>
              <a:rPr lang="en-US" dirty="0"/>
              <a:t> emission)</a:t>
            </a:r>
          </a:p>
          <a:p>
            <a:endParaRPr lang="en-US" dirty="0"/>
          </a:p>
          <a:p>
            <a:endParaRPr lang="en-US" dirty="0"/>
          </a:p>
          <a:p>
            <a:r>
              <a:rPr lang="en-US" dirty="0"/>
              <a:t>Collisional Cascades</a:t>
            </a:r>
          </a:p>
          <a:p>
            <a:endParaRPr lang="en-US" dirty="0"/>
          </a:p>
          <a:p>
            <a:r>
              <a:rPr lang="en-US" dirty="0"/>
              <a:t>Power law distribution definite by exponent -q</a:t>
            </a:r>
          </a:p>
          <a:p>
            <a:endParaRPr lang="en-US" dirty="0"/>
          </a:p>
          <a:p>
            <a:r>
              <a:rPr lang="en-US" dirty="0"/>
              <a:t>Traditionally, modelling of grains has assumed that they are uniformly distributed either using a power law or Gaussian Distribution irrespective of size.</a:t>
            </a:r>
          </a:p>
          <a:p>
            <a:r>
              <a:rPr lang="en-US" dirty="0"/>
              <a:t>I wanted to take this a step further.  </a:t>
            </a:r>
          </a:p>
          <a:p>
            <a:endParaRPr lang="en-US" dirty="0"/>
          </a:p>
          <a:p>
            <a:r>
              <a:rPr lang="en-US" dirty="0"/>
              <a:t>Grains are assumed to be moving a circular orbit</a:t>
            </a:r>
          </a:p>
        </p:txBody>
      </p:sp>
      <p:sp>
        <p:nvSpPr>
          <p:cNvPr id="4" name="Slide Number Placeholder 3"/>
          <p:cNvSpPr>
            <a:spLocks noGrp="1"/>
          </p:cNvSpPr>
          <p:nvPr>
            <p:ph type="sldNum" sz="quarter" idx="10"/>
          </p:nvPr>
        </p:nvSpPr>
        <p:spPr/>
        <p:txBody>
          <a:bodyPr/>
          <a:lstStyle/>
          <a:p>
            <a:fld id="{E43B68C6-8579-4C0F-91B5-8112BBCDC610}" type="slidenum">
              <a:rPr lang="en-US" smtClean="0"/>
              <a:pPr/>
              <a:t>31</a:t>
            </a:fld>
            <a:endParaRPr lang="en-US"/>
          </a:p>
        </p:txBody>
      </p:sp>
    </p:spTree>
    <p:extLst>
      <p:ext uri="{BB962C8B-B14F-4D97-AF65-F5344CB8AC3E}">
        <p14:creationId xmlns:p14="http://schemas.microsoft.com/office/powerpoint/2010/main" val="2142196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B68C6-8579-4C0F-91B5-8112BBCDC610}" type="slidenum">
              <a:rPr lang="en-US" smtClean="0"/>
              <a:pPr/>
              <a:t>32</a:t>
            </a:fld>
            <a:endParaRPr lang="en-US"/>
          </a:p>
        </p:txBody>
      </p:sp>
    </p:spTree>
    <p:extLst>
      <p:ext uri="{BB962C8B-B14F-4D97-AF65-F5344CB8AC3E}">
        <p14:creationId xmlns:p14="http://schemas.microsoft.com/office/powerpoint/2010/main" val="1091171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Eccentricity + Semi-major axis</a:t>
            </a:r>
          </a:p>
        </p:txBody>
      </p:sp>
      <p:sp>
        <p:nvSpPr>
          <p:cNvPr id="4" name="Slide Number Placeholder 3"/>
          <p:cNvSpPr>
            <a:spLocks noGrp="1"/>
          </p:cNvSpPr>
          <p:nvPr>
            <p:ph type="sldNum" sz="quarter" idx="10"/>
          </p:nvPr>
        </p:nvSpPr>
        <p:spPr/>
        <p:txBody>
          <a:bodyPr/>
          <a:lstStyle/>
          <a:p>
            <a:fld id="{E43B68C6-8579-4C0F-91B5-8112BBCDC610}" type="slidenum">
              <a:rPr lang="en-US" smtClean="0"/>
              <a:pPr/>
              <a:t>34</a:t>
            </a:fld>
            <a:endParaRPr lang="en-US"/>
          </a:p>
        </p:txBody>
      </p:sp>
    </p:spTree>
    <p:extLst>
      <p:ext uri="{BB962C8B-B14F-4D97-AF65-F5344CB8AC3E}">
        <p14:creationId xmlns:p14="http://schemas.microsoft.com/office/powerpoint/2010/main" val="3088719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Grains assumed to released from a circular orbit and experience Keplerian velocity</a:t>
            </a:r>
          </a:p>
          <a:p>
            <a:endParaRPr lang="en-US" dirty="0"/>
          </a:p>
        </p:txBody>
      </p:sp>
      <p:sp>
        <p:nvSpPr>
          <p:cNvPr id="4" name="Slide Number Placeholder 3"/>
          <p:cNvSpPr>
            <a:spLocks noGrp="1"/>
          </p:cNvSpPr>
          <p:nvPr>
            <p:ph type="sldNum" sz="quarter" idx="5"/>
          </p:nvPr>
        </p:nvSpPr>
        <p:spPr/>
        <p:txBody>
          <a:bodyPr/>
          <a:lstStyle/>
          <a:p>
            <a:fld id="{E43B68C6-8579-4C0F-91B5-8112BBCDC610}" type="slidenum">
              <a:rPr lang="en-US" smtClean="0"/>
              <a:pPr/>
              <a:t>35</a:t>
            </a:fld>
            <a:endParaRPr lang="en-US"/>
          </a:p>
        </p:txBody>
      </p:sp>
    </p:spTree>
    <p:extLst>
      <p:ext uri="{BB962C8B-B14F-4D97-AF65-F5344CB8AC3E}">
        <p14:creationId xmlns:p14="http://schemas.microsoft.com/office/powerpoint/2010/main" val="3223719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200" kern="1200" dirty="0">
                <a:solidFill>
                  <a:schemeClr val="tx1"/>
                </a:solidFill>
                <a:effectLst/>
                <a:latin typeface="Arial" charset="0"/>
                <a:ea typeface="ＭＳ Ｐゴシック" pitchFamily="34" charset="-128"/>
                <a:cs typeface="+mn-cs"/>
              </a:rPr>
              <a:t>For </a:t>
            </a:r>
            <a:r>
              <a:rPr lang="en-AU" sz="1200" kern="1200" dirty="0" err="1">
                <a:solidFill>
                  <a:schemeClr val="tx1"/>
                </a:solidFill>
                <a:effectLst/>
                <a:latin typeface="Arial" charset="0"/>
                <a:ea typeface="ＭＳ Ｐゴシック" pitchFamily="34" charset="-128"/>
                <a:cs typeface="+mn-cs"/>
              </a:rPr>
              <a:t>simplisticicity</a:t>
            </a:r>
            <a:r>
              <a:rPr lang="en-AU" sz="1200" kern="1200" dirty="0">
                <a:solidFill>
                  <a:schemeClr val="tx1"/>
                </a:solidFill>
                <a:effectLst/>
                <a:latin typeface="Arial" charset="0"/>
                <a:ea typeface="ＭＳ Ｐゴシック" pitchFamily="34" charset="-128"/>
                <a:cs typeface="+mn-cs"/>
              </a:rPr>
              <a:t> here, I have only adopted radiation </a:t>
            </a:r>
            <a:r>
              <a:rPr lang="en-AU" sz="1200" kern="1200" dirty="0" err="1">
                <a:solidFill>
                  <a:schemeClr val="tx1"/>
                </a:solidFill>
                <a:effectLst/>
                <a:latin typeface="Arial" charset="0"/>
                <a:ea typeface="ＭＳ Ｐゴシック" pitchFamily="34" charset="-128"/>
                <a:cs typeface="+mn-cs"/>
              </a:rPr>
              <a:t>pressure.To</a:t>
            </a:r>
            <a:r>
              <a:rPr lang="en-AU" sz="1200" kern="1200" dirty="0">
                <a:solidFill>
                  <a:schemeClr val="tx1"/>
                </a:solidFill>
                <a:effectLst/>
                <a:latin typeface="Arial" charset="0"/>
                <a:ea typeface="ＭＳ Ｐゴシック" pitchFamily="34" charset="-128"/>
                <a:cs typeface="+mn-cs"/>
              </a:rPr>
              <a:t> account for radiation pressure, I have adopted the beta value, i.e. the ratio between radiation and gravitational forces acting on the grain. So when beta increases from 0, the grain’s orbit becomes more eccentric.</a:t>
            </a:r>
          </a:p>
          <a:p>
            <a:pPr lvl="0"/>
            <a:r>
              <a:rPr lang="en-AU" sz="1200" kern="1200" dirty="0">
                <a:solidFill>
                  <a:schemeClr val="tx1"/>
                </a:solidFill>
                <a:effectLst/>
                <a:latin typeface="Arial" charset="0"/>
                <a:ea typeface="ＭＳ Ｐゴシック" pitchFamily="34" charset="-128"/>
                <a:cs typeface="+mn-cs"/>
              </a:rPr>
              <a:t>Here, we have three different scenarios of a planetesimal belt (representative as black line) around a star (represented as a black star) and the grain release point (represented as a white circle).</a:t>
            </a:r>
          </a:p>
          <a:p>
            <a:pPr lvl="0"/>
            <a:r>
              <a:rPr lang="en-AU" sz="1200" kern="1200" dirty="0">
                <a:solidFill>
                  <a:schemeClr val="tx1"/>
                </a:solidFill>
                <a:effectLst/>
                <a:latin typeface="Arial" charset="0"/>
                <a:ea typeface="ＭＳ Ｐゴシック" pitchFamily="34" charset="-128"/>
                <a:cs typeface="+mn-cs"/>
              </a:rPr>
              <a:t>The left image shows different beta values when the grains are released from a planetesimals that are on a circular orbit</a:t>
            </a:r>
          </a:p>
          <a:p>
            <a:pPr lvl="0"/>
            <a:r>
              <a:rPr lang="en-AU" sz="1200" kern="1200" dirty="0">
                <a:solidFill>
                  <a:schemeClr val="tx1"/>
                </a:solidFill>
                <a:effectLst/>
                <a:latin typeface="Arial" charset="0"/>
                <a:ea typeface="ＭＳ Ｐゴシック" pitchFamily="34" charset="-128"/>
                <a:cs typeface="+mn-cs"/>
              </a:rPr>
              <a:t>The middle and right image depicts the planetesimals being eccentric orbits where subsequent grains are released from periastron and apastron respectively. </a:t>
            </a:r>
          </a:p>
          <a:p>
            <a:pPr lvl="0"/>
            <a:r>
              <a:rPr lang="en-AU" sz="1200" kern="1200" dirty="0">
                <a:solidFill>
                  <a:schemeClr val="tx1"/>
                </a:solidFill>
                <a:effectLst/>
                <a:latin typeface="Arial" charset="0"/>
                <a:ea typeface="ＭＳ Ｐゴシック" pitchFamily="34" charset="-128"/>
                <a:cs typeface="+mn-cs"/>
              </a:rPr>
              <a:t>The solid coloured lines is when the grain’s orbit bound by the star and the dotted lines is when the grain’s orbit is unbounded.</a:t>
            </a:r>
          </a:p>
          <a:p>
            <a:pPr lvl="0"/>
            <a:r>
              <a:rPr lang="en-AU" sz="1200" kern="1200" dirty="0">
                <a:solidFill>
                  <a:schemeClr val="tx1"/>
                </a:solidFill>
                <a:effectLst/>
                <a:latin typeface="Arial" charset="0"/>
                <a:ea typeface="ＭＳ Ｐゴシック" pitchFamily="34" charset="-128"/>
                <a:cs typeface="+mn-cs"/>
              </a:rPr>
              <a:t>For my proposed simple model presented, I will only look at planetesimals that are on a circular orbit with the subsequent grains produced are on bound orbits, I.e. when beta is between 0 and 0.5.</a:t>
            </a:r>
          </a:p>
          <a:p>
            <a:pPr lvl="0"/>
            <a:endParaRPr lang="en-AU" sz="1200" kern="120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dirty="0">
              <a:solidFill>
                <a:schemeClr val="tx1"/>
              </a:solidFill>
              <a:effectLst/>
              <a:latin typeface="Arial" charset="0"/>
              <a:ea typeface="ＭＳ Ｐゴシック" pitchFamily="34" charset="-128"/>
              <a:cs typeface="+mn-cs"/>
            </a:endParaRPr>
          </a:p>
          <a:p>
            <a:endParaRPr lang="en-US" dirty="0"/>
          </a:p>
        </p:txBody>
      </p:sp>
      <p:sp>
        <p:nvSpPr>
          <p:cNvPr id="4" name="Slide Number Placeholder 3"/>
          <p:cNvSpPr>
            <a:spLocks noGrp="1"/>
          </p:cNvSpPr>
          <p:nvPr>
            <p:ph type="sldNum" sz="quarter" idx="5"/>
          </p:nvPr>
        </p:nvSpPr>
        <p:spPr/>
        <p:txBody>
          <a:bodyPr/>
          <a:lstStyle/>
          <a:p>
            <a:fld id="{E43B68C6-8579-4C0F-91B5-8112BBCDC610}" type="slidenum">
              <a:rPr lang="en-US" smtClean="0"/>
              <a:pPr/>
              <a:t>36</a:t>
            </a:fld>
            <a:endParaRPr lang="en-US"/>
          </a:p>
        </p:txBody>
      </p:sp>
    </p:spTree>
    <p:extLst>
      <p:ext uri="{BB962C8B-B14F-4D97-AF65-F5344CB8AC3E}">
        <p14:creationId xmlns:p14="http://schemas.microsoft.com/office/powerpoint/2010/main" val="1413437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Blow out ranges</a:t>
            </a:r>
          </a:p>
        </p:txBody>
      </p:sp>
      <p:sp>
        <p:nvSpPr>
          <p:cNvPr id="4" name="Slide Number Placeholder 3"/>
          <p:cNvSpPr>
            <a:spLocks noGrp="1"/>
          </p:cNvSpPr>
          <p:nvPr>
            <p:ph type="sldNum" sz="quarter" idx="5"/>
          </p:nvPr>
        </p:nvSpPr>
        <p:spPr/>
        <p:txBody>
          <a:bodyPr/>
          <a:lstStyle/>
          <a:p>
            <a:fld id="{E43B68C6-8579-4C0F-91B5-8112BBCDC610}" type="slidenum">
              <a:rPr lang="en-US" smtClean="0"/>
              <a:pPr/>
              <a:t>37</a:t>
            </a:fld>
            <a:endParaRPr lang="en-US"/>
          </a:p>
        </p:txBody>
      </p:sp>
    </p:spTree>
    <p:extLst>
      <p:ext uri="{BB962C8B-B14F-4D97-AF65-F5344CB8AC3E}">
        <p14:creationId xmlns:p14="http://schemas.microsoft.com/office/powerpoint/2010/main" val="2702943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200" kern="1200" dirty="0">
                <a:solidFill>
                  <a:schemeClr val="tx1"/>
                </a:solidFill>
                <a:effectLst/>
                <a:latin typeface="Arial" charset="0"/>
                <a:ea typeface="ＭＳ Ｐゴシック" pitchFamily="34" charset="-128"/>
                <a:cs typeface="+mn-cs"/>
              </a:rPr>
              <a:t>To illustrate this basics of this model, here I have assumed a planetesimal belt with a Gaussian distribution centred at 40 au located surrounding a Sun-like star at 10pc away, and grains are produced in a steady state collisional cascade with a minimum grain size of half a micron.</a:t>
            </a:r>
          </a:p>
          <a:p>
            <a:pPr lvl="0"/>
            <a:r>
              <a:rPr lang="en-AU" sz="1200" kern="1200" dirty="0">
                <a:solidFill>
                  <a:schemeClr val="tx1"/>
                </a:solidFill>
                <a:effectLst/>
                <a:latin typeface="Arial" charset="0"/>
                <a:ea typeface="ＭＳ Ｐゴシック" pitchFamily="34" charset="-128"/>
                <a:cs typeface="+mn-cs"/>
              </a:rPr>
              <a:t>Blue lines represent the non-beta grains and red lines represent the beta grains.</a:t>
            </a:r>
          </a:p>
          <a:p>
            <a:pPr lvl="0"/>
            <a:r>
              <a:rPr lang="en-AU" sz="1200" kern="1200" dirty="0">
                <a:solidFill>
                  <a:schemeClr val="tx1"/>
                </a:solidFill>
                <a:effectLst/>
                <a:latin typeface="Arial" charset="0"/>
                <a:ea typeface="ＭＳ Ｐゴシック" pitchFamily="34" charset="-128"/>
                <a:cs typeface="+mn-cs"/>
              </a:rPr>
              <a:t>In the left image, shows the number of grains (regardless of size) as a function of distance.</a:t>
            </a:r>
          </a:p>
          <a:p>
            <a:pPr lvl="0"/>
            <a:r>
              <a:rPr lang="en-AU" sz="1200" kern="1200" dirty="0">
                <a:solidFill>
                  <a:schemeClr val="tx1"/>
                </a:solidFill>
                <a:effectLst/>
                <a:latin typeface="Arial" charset="0"/>
                <a:ea typeface="ＭＳ Ｐゴシック" pitchFamily="34" charset="-128"/>
                <a:cs typeface="+mn-cs"/>
              </a:rPr>
              <a:t>It can be seen that grains have been pushed out onto eccentric orbits far beyond the planetesimal belt, hence changing the underlying structure of the disc.  For beta value greater than 0.1, yields noticeable change from the original circular orbit of the planetesimals.</a:t>
            </a:r>
          </a:p>
          <a:p>
            <a:pPr lvl="0"/>
            <a:r>
              <a:rPr lang="en-AU" sz="1200" kern="1200" dirty="0">
                <a:solidFill>
                  <a:schemeClr val="tx1"/>
                </a:solidFill>
                <a:effectLst/>
                <a:latin typeface="Arial" charset="0"/>
                <a:ea typeface="ＭＳ Ｐゴシック" pitchFamily="34" charset="-128"/>
                <a:cs typeface="+mn-cs"/>
              </a:rPr>
              <a:t>The resultant SEDs on the right show the direct or thermal emission from the grains with the Sun-like spectra for reference.</a:t>
            </a:r>
          </a:p>
          <a:p>
            <a:pPr lvl="0"/>
            <a:r>
              <a:rPr lang="en-AU" sz="1200" kern="1200" dirty="0">
                <a:solidFill>
                  <a:schemeClr val="tx1"/>
                </a:solidFill>
                <a:effectLst/>
                <a:latin typeface="Arial" charset="0"/>
                <a:ea typeface="ＭＳ Ｐゴシック" pitchFamily="34" charset="-128"/>
                <a:cs typeface="+mn-cs"/>
              </a:rPr>
              <a:t>For longer wavelengths, the two models have a similar flux, however, at shorter wavelengths, the emission is dimmer when considering radiation forces as smaller grains get pushed out farther from the host star to become cooler.</a:t>
            </a:r>
          </a:p>
          <a:p>
            <a:pPr lvl="0"/>
            <a:r>
              <a:rPr lang="en-AU" sz="1200" kern="1200" dirty="0">
                <a:solidFill>
                  <a:schemeClr val="tx1"/>
                </a:solidFill>
                <a:effectLst/>
                <a:latin typeface="Arial" charset="0"/>
                <a:ea typeface="ＭＳ Ｐゴシック" pitchFamily="34" charset="-128"/>
                <a:cs typeface="+mn-cs"/>
              </a:rPr>
              <a:t>It is noted that the beta grains have larger peak wavelength.</a:t>
            </a:r>
          </a:p>
        </p:txBody>
      </p:sp>
      <p:sp>
        <p:nvSpPr>
          <p:cNvPr id="4" name="Slide Number Placeholder 3"/>
          <p:cNvSpPr>
            <a:spLocks noGrp="1"/>
          </p:cNvSpPr>
          <p:nvPr>
            <p:ph type="sldNum" sz="quarter" idx="5"/>
          </p:nvPr>
        </p:nvSpPr>
        <p:spPr/>
        <p:txBody>
          <a:bodyPr/>
          <a:lstStyle/>
          <a:p>
            <a:fld id="{E43B68C6-8579-4C0F-91B5-8112BBCDC610}" type="slidenum">
              <a:rPr lang="en-US" smtClean="0"/>
              <a:pPr/>
              <a:t>38</a:t>
            </a:fld>
            <a:endParaRPr lang="en-US"/>
          </a:p>
        </p:txBody>
      </p:sp>
    </p:spTree>
    <p:extLst>
      <p:ext uri="{BB962C8B-B14F-4D97-AF65-F5344CB8AC3E}">
        <p14:creationId xmlns:p14="http://schemas.microsoft.com/office/powerpoint/2010/main" val="3472679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200" kern="1200" dirty="0">
                <a:solidFill>
                  <a:schemeClr val="tx1"/>
                </a:solidFill>
                <a:effectLst/>
                <a:latin typeface="Arial" charset="0"/>
                <a:ea typeface="ＭＳ Ｐゴシック" pitchFamily="34" charset="-128"/>
                <a:cs typeface="+mn-cs"/>
              </a:rPr>
              <a:t>Taking a step further, to then explore how the SED is representing according to a grain size regime, which will then impact on how we image such systems. Here, again I have assumed a planetesimal belt with a Gaussian distribution centred at 40 au located surrounding a Sun-like star at 10pc away but with a minimum grain size of 0.6 micron such that no grains will be blown out of this system. I have also included an estimate of the scattered light in the emission to gain better insights across grain regimes.</a:t>
            </a:r>
          </a:p>
          <a:p>
            <a:r>
              <a:rPr lang="en-AU" sz="1200" kern="1200" dirty="0">
                <a:solidFill>
                  <a:schemeClr val="tx1"/>
                </a:solidFill>
                <a:effectLst/>
                <a:latin typeface="Arial" charset="0"/>
                <a:ea typeface="ＭＳ Ｐゴシック" pitchFamily="34" charset="-128"/>
                <a:cs typeface="+mn-cs"/>
              </a:rPr>
              <a:t>I have split up into three different size regimes.</a:t>
            </a:r>
          </a:p>
          <a:p>
            <a:r>
              <a:rPr lang="en-AU" sz="1200" kern="1200" dirty="0">
                <a:solidFill>
                  <a:schemeClr val="tx1"/>
                </a:solidFill>
                <a:effectLst/>
                <a:latin typeface="Arial" charset="0"/>
                <a:ea typeface="ＭＳ Ｐゴシック" pitchFamily="34" charset="-128"/>
                <a:cs typeface="+mn-cs"/>
              </a:rPr>
              <a:t>Left: &lt; 1 um</a:t>
            </a:r>
          </a:p>
          <a:p>
            <a:r>
              <a:rPr lang="en-AU" sz="1200" kern="1200" dirty="0">
                <a:solidFill>
                  <a:schemeClr val="tx1"/>
                </a:solidFill>
                <a:effectLst/>
                <a:latin typeface="Arial" charset="0"/>
                <a:ea typeface="ＭＳ Ｐゴシック" pitchFamily="34" charset="-128"/>
                <a:cs typeface="+mn-cs"/>
              </a:rPr>
              <a:t>Middle: between 1 and 10 um</a:t>
            </a:r>
          </a:p>
          <a:p>
            <a:r>
              <a:rPr lang="en-AU" sz="1200" kern="1200" dirty="0">
                <a:solidFill>
                  <a:schemeClr val="tx1"/>
                </a:solidFill>
                <a:effectLst/>
                <a:latin typeface="Arial" charset="0"/>
                <a:ea typeface="ＭＳ Ｐゴシック" pitchFamily="34" charset="-128"/>
                <a:cs typeface="+mn-cs"/>
              </a:rPr>
              <a:t>Right: &gt; 10 um</a:t>
            </a:r>
          </a:p>
          <a:p>
            <a:r>
              <a:rPr lang="en-AU" sz="1200" kern="1200" dirty="0">
                <a:solidFill>
                  <a:schemeClr val="tx1"/>
                </a:solidFill>
                <a:effectLst/>
                <a:latin typeface="Arial" charset="0"/>
                <a:ea typeface="ＭＳ Ｐゴシック" pitchFamily="34" charset="-128"/>
                <a:cs typeface="+mn-cs"/>
              </a:rPr>
              <a:t>For &lt; 1: for mid-IR the non-beta grains &gt; flux beta grain | for Far IR/sub-mm beta grains &gt; non-beta grains</a:t>
            </a:r>
          </a:p>
          <a:p>
            <a:r>
              <a:rPr lang="en-AU" sz="1200" kern="1200" dirty="0">
                <a:solidFill>
                  <a:schemeClr val="tx1"/>
                </a:solidFill>
                <a:effectLst/>
                <a:latin typeface="Arial" charset="0"/>
                <a:ea typeface="ＭＳ Ｐゴシック" pitchFamily="34" charset="-128"/>
                <a:cs typeface="+mn-cs"/>
              </a:rPr>
              <a:t>1-10um: non-beta grains slightly greater flux at optical to mid-</a:t>
            </a:r>
            <a:r>
              <a:rPr lang="en-AU" sz="1200" kern="1200" dirty="0" err="1">
                <a:solidFill>
                  <a:schemeClr val="tx1"/>
                </a:solidFill>
                <a:effectLst/>
                <a:latin typeface="Arial" charset="0"/>
                <a:ea typeface="ＭＳ Ｐゴシック" pitchFamily="34" charset="-128"/>
                <a:cs typeface="+mn-cs"/>
              </a:rPr>
              <a:t>iR</a:t>
            </a:r>
            <a:endParaRPr lang="en-AU" sz="1200" kern="1200" dirty="0">
              <a:solidFill>
                <a:schemeClr val="tx1"/>
              </a:solidFill>
              <a:effectLst/>
              <a:latin typeface="Arial" charset="0"/>
              <a:ea typeface="ＭＳ Ｐゴシック" pitchFamily="34" charset="-128"/>
              <a:cs typeface="+mn-cs"/>
            </a:endParaRPr>
          </a:p>
          <a:p>
            <a:pPr marL="171450" indent="-171450">
              <a:buFont typeface="Wingdings" pitchFamily="2" charset="2"/>
              <a:buChar char="Ø"/>
            </a:pPr>
            <a:r>
              <a:rPr lang="en-AU" sz="1200" kern="1200" dirty="0">
                <a:solidFill>
                  <a:schemeClr val="tx1"/>
                </a:solidFill>
                <a:effectLst/>
                <a:latin typeface="Arial" charset="0"/>
                <a:ea typeface="ＭＳ Ｐゴシック" pitchFamily="34" charset="-128"/>
                <a:cs typeface="+mn-cs"/>
              </a:rPr>
              <a:t>10um: no change </a:t>
            </a:r>
          </a:p>
          <a:p>
            <a:pPr marL="171450" indent="-171450">
              <a:buFont typeface="Wingdings" pitchFamily="2" charset="2"/>
              <a:buChar char="Ø"/>
            </a:pPr>
            <a:r>
              <a:rPr lang="en-AU" sz="1200" kern="1200" dirty="0">
                <a:solidFill>
                  <a:schemeClr val="tx1"/>
                </a:solidFill>
                <a:effectLst/>
                <a:latin typeface="Arial" charset="0"/>
                <a:ea typeface="ＭＳ Ｐゴシック" pitchFamily="34" charset="-128"/>
                <a:cs typeface="+mn-cs"/>
              </a:rPr>
              <a:t>Although, none of these plots indicate the spatially location of the grains, which is achieved through imaging the data.</a:t>
            </a:r>
          </a:p>
          <a:p>
            <a:pPr marL="171450" indent="-171450">
              <a:buFont typeface="Wingdings" pitchFamily="2" charset="2"/>
              <a:buChar char="Ø"/>
            </a:pPr>
            <a:endParaRPr lang="en-AU" sz="1200" kern="1200" dirty="0">
              <a:solidFill>
                <a:schemeClr val="tx1"/>
              </a:solidFill>
              <a:effectLst/>
              <a:latin typeface="Arial" charset="0"/>
              <a:ea typeface="ＭＳ Ｐゴシック" pitchFamily="34" charset="-128"/>
              <a:cs typeface="+mn-cs"/>
            </a:endParaRPr>
          </a:p>
        </p:txBody>
      </p:sp>
      <p:sp>
        <p:nvSpPr>
          <p:cNvPr id="4" name="Slide Number Placeholder 3"/>
          <p:cNvSpPr>
            <a:spLocks noGrp="1"/>
          </p:cNvSpPr>
          <p:nvPr>
            <p:ph type="sldNum" sz="quarter" idx="5"/>
          </p:nvPr>
        </p:nvSpPr>
        <p:spPr/>
        <p:txBody>
          <a:bodyPr/>
          <a:lstStyle/>
          <a:p>
            <a:fld id="{E43B68C6-8579-4C0F-91B5-8112BBCDC610}" type="slidenum">
              <a:rPr lang="en-US" smtClean="0"/>
              <a:pPr/>
              <a:t>39</a:t>
            </a:fld>
            <a:endParaRPr lang="en-US"/>
          </a:p>
        </p:txBody>
      </p:sp>
    </p:spTree>
    <p:extLst>
      <p:ext uri="{BB962C8B-B14F-4D97-AF65-F5344CB8AC3E}">
        <p14:creationId xmlns:p14="http://schemas.microsoft.com/office/powerpoint/2010/main" val="3368948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Arial" charset="0"/>
                <a:ea typeface="ＭＳ Ｐゴシック" pitchFamily="34" charset="-128"/>
                <a:cs typeface="+mn-cs"/>
              </a:rPr>
              <a:t>To gain insights into the flux emanating as a function of stellar distance, I have selected 4 wavelengths 1, 10, 100 &amp; 1000 um an extracting distance information to then create image plots.</a:t>
            </a:r>
          </a:p>
          <a:p>
            <a:r>
              <a:rPr lang="en-AU" sz="1200" kern="1200" dirty="0">
                <a:solidFill>
                  <a:schemeClr val="tx1"/>
                </a:solidFill>
                <a:effectLst/>
                <a:latin typeface="Arial" charset="0"/>
                <a:ea typeface="ＭＳ Ｐゴシック" pitchFamily="34" charset="-128"/>
                <a:cs typeface="+mn-cs"/>
              </a:rPr>
              <a:t> </a:t>
            </a:r>
          </a:p>
          <a:p>
            <a:r>
              <a:rPr lang="en-AU" sz="1200" kern="1200" dirty="0">
                <a:solidFill>
                  <a:schemeClr val="tx1"/>
                </a:solidFill>
                <a:effectLst/>
                <a:latin typeface="Arial" charset="0"/>
                <a:ea typeface="ＭＳ Ｐゴシック" pitchFamily="34" charset="-128"/>
                <a:cs typeface="+mn-cs"/>
              </a:rPr>
              <a:t>When constructing these image plots, the stellar distance values of the grains, which are the 1D radial components, have been transformed to be axis-symmetric annulus creating these 2D image plots. Each column is representative of the monochromatic wavelength chosen.</a:t>
            </a:r>
          </a:p>
          <a:p>
            <a:r>
              <a:rPr lang="en-AU" sz="1200" kern="1200" dirty="0">
                <a:solidFill>
                  <a:schemeClr val="tx1"/>
                </a:solidFill>
                <a:effectLst/>
                <a:latin typeface="Arial" charset="0"/>
                <a:ea typeface="ＭＳ Ｐゴシック" pitchFamily="34" charset="-128"/>
                <a:cs typeface="+mn-cs"/>
              </a:rPr>
              <a:t>Top row: non-beta grains</a:t>
            </a:r>
          </a:p>
          <a:p>
            <a:r>
              <a:rPr lang="en-AU" sz="1200" kern="1200" dirty="0">
                <a:solidFill>
                  <a:schemeClr val="tx1"/>
                </a:solidFill>
                <a:effectLst/>
                <a:latin typeface="Arial" charset="0"/>
                <a:ea typeface="ＭＳ Ｐゴシック" pitchFamily="34" charset="-128"/>
                <a:cs typeface="+mn-cs"/>
              </a:rPr>
              <a:t>Middle row: beta grains</a:t>
            </a:r>
          </a:p>
          <a:p>
            <a:r>
              <a:rPr lang="en-AU" sz="1200" kern="1200" dirty="0">
                <a:solidFill>
                  <a:schemeClr val="tx1"/>
                </a:solidFill>
                <a:effectLst/>
                <a:latin typeface="Arial" charset="0"/>
                <a:ea typeface="ＭＳ Ｐゴシック" pitchFamily="34" charset="-128"/>
                <a:cs typeface="+mn-cs"/>
              </a:rPr>
              <a:t>Bottom row: image subtraction, non-beta minus beta grains</a:t>
            </a:r>
          </a:p>
          <a:p>
            <a:r>
              <a:rPr lang="en-AU" sz="1200" kern="1200" dirty="0">
                <a:solidFill>
                  <a:schemeClr val="tx1"/>
                </a:solidFill>
                <a:effectLst/>
                <a:latin typeface="Arial" charset="0"/>
                <a:ea typeface="ＭＳ Ｐゴシック" pitchFamily="34" charset="-128"/>
                <a:cs typeface="+mn-cs"/>
              </a:rPr>
              <a:t>X&amp;Y axes are in units of au, showing the offset from centre of the debris annulus</a:t>
            </a:r>
          </a:p>
          <a:p>
            <a:r>
              <a:rPr lang="en-AU" sz="1200" kern="1200" dirty="0">
                <a:solidFill>
                  <a:schemeClr val="tx1"/>
                </a:solidFill>
                <a:effectLst/>
                <a:latin typeface="Arial" charset="0"/>
                <a:ea typeface="ＭＳ Ｐゴシック" pitchFamily="34" charset="-128"/>
                <a:cs typeface="+mn-cs"/>
              </a:rPr>
              <a:t>It is noted that beta grains 1 and 10 um are dimmer and slightly extended , whilst 100 and 1000 um are similar in comparison to their non-beta counterparts. </a:t>
            </a:r>
          </a:p>
          <a:p>
            <a:r>
              <a:rPr lang="en-AU" sz="1200" kern="1200" dirty="0">
                <a:solidFill>
                  <a:schemeClr val="tx1"/>
                </a:solidFill>
                <a:effectLst/>
                <a:latin typeface="Arial" charset="0"/>
                <a:ea typeface="ＭＳ Ｐゴシック" pitchFamily="34" charset="-128"/>
                <a:cs typeface="+mn-cs"/>
              </a:rPr>
              <a:t> </a:t>
            </a:r>
          </a:p>
          <a:p>
            <a:r>
              <a:rPr lang="en-AU" sz="1200" kern="1200" dirty="0">
                <a:solidFill>
                  <a:schemeClr val="tx1"/>
                </a:solidFill>
                <a:effectLst/>
                <a:latin typeface="Arial" charset="0"/>
                <a:ea typeface="ＭＳ Ｐゴシック" pitchFamily="34" charset="-128"/>
                <a:cs typeface="+mn-cs"/>
              </a:rPr>
              <a:t>Slight extensions from the main planetesimal belt can be seen in 1, 10 and 100.  This is particular interesting for the 100 um, where you would not typically would expect grains to be present. But again this could be attributed due to the smaller grains getting pushed out farther producing cooler grains. Further investigation, certainly is warranted.</a:t>
            </a:r>
          </a:p>
          <a:p>
            <a:endParaRPr lang="en-US" dirty="0"/>
          </a:p>
          <a:p>
            <a:r>
              <a:rPr lang="en-US" dirty="0"/>
              <a:t>More pronounced halo,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E43B68C6-8579-4C0F-91B5-8112BBCDC610}" type="slidenum">
              <a:rPr lang="en-US" smtClean="0"/>
              <a:pPr/>
              <a:t>40</a:t>
            </a:fld>
            <a:endParaRPr lang="en-US"/>
          </a:p>
        </p:txBody>
      </p:sp>
    </p:spTree>
    <p:extLst>
      <p:ext uri="{BB962C8B-B14F-4D97-AF65-F5344CB8AC3E}">
        <p14:creationId xmlns:p14="http://schemas.microsoft.com/office/powerpoint/2010/main" val="2310291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Arial" charset="0"/>
                <a:ea typeface="ＭＳ Ｐゴシック" pitchFamily="34" charset="-128"/>
                <a:cs typeface="+mn-cs"/>
              </a:rPr>
              <a:t>Revisiting HD 105211</a:t>
            </a:r>
          </a:p>
          <a:p>
            <a:endParaRPr lang="en-AU" sz="1200" b="0" i="0" kern="1200" dirty="0">
              <a:solidFill>
                <a:schemeClr val="tx1"/>
              </a:solidFill>
              <a:effectLst/>
              <a:latin typeface="Arial" charset="0"/>
              <a:ea typeface="ＭＳ Ｐゴシック" pitchFamily="34" charset="-128"/>
              <a:cs typeface="+mn-cs"/>
            </a:endParaRPr>
          </a:p>
          <a:p>
            <a:r>
              <a:rPr lang="en-AU" sz="1200" b="0" i="0" kern="1200" dirty="0">
                <a:solidFill>
                  <a:schemeClr val="tx1"/>
                </a:solidFill>
                <a:effectLst/>
                <a:latin typeface="Arial" charset="0"/>
                <a:ea typeface="ＭＳ Ｐゴシック" pitchFamily="34" charset="-128"/>
                <a:cs typeface="+mn-cs"/>
              </a:rPr>
              <a:t>$F_{\nu_{\rm belt}}$ (</a:t>
            </a:r>
            <a:r>
              <a:rPr lang="en-AU" sz="1200" b="0" i="0" kern="1200" dirty="0" err="1">
                <a:solidFill>
                  <a:schemeClr val="tx1"/>
                </a:solidFill>
                <a:effectLst/>
                <a:latin typeface="Arial" charset="0"/>
                <a:ea typeface="ＭＳ Ｐゴシック" pitchFamily="34" charset="-128"/>
                <a:cs typeface="+mn-cs"/>
              </a:rPr>
              <a:t>mJy</a:t>
            </a:r>
            <a:r>
              <a:rPr lang="en-AU" sz="1200" b="0" i="0" kern="1200" dirty="0">
                <a:solidFill>
                  <a:schemeClr val="tx1"/>
                </a:solidFill>
                <a:effectLst/>
                <a:latin typeface="Arial" charset="0"/>
                <a:ea typeface="ＭＳ Ｐゴシック" pitchFamily="34" charset="-128"/>
                <a:cs typeface="+mn-cs"/>
              </a:rPr>
              <a:t>) = 2.4447 +0.1512 -0.1488 </a:t>
            </a:r>
          </a:p>
          <a:p>
            <a:r>
              <a:rPr lang="en-AU" sz="1200" b="0" i="0" kern="1200" dirty="0">
                <a:solidFill>
                  <a:schemeClr val="tx1"/>
                </a:solidFill>
                <a:effectLst/>
                <a:latin typeface="Arial" charset="0"/>
                <a:ea typeface="ＭＳ Ｐゴシック" pitchFamily="34" charset="-128"/>
                <a:cs typeface="+mn-cs"/>
              </a:rPr>
              <a:t>$R$ (au) = 133.8580 +2.0019 -1.1484 </a:t>
            </a:r>
          </a:p>
          <a:p>
            <a:r>
              <a:rPr lang="en-AU" sz="1200" b="0" i="0" kern="1200" dirty="0">
                <a:solidFill>
                  <a:schemeClr val="tx1"/>
                </a:solidFill>
                <a:effectLst/>
                <a:latin typeface="Arial" charset="0"/>
                <a:ea typeface="ＭＳ Ｐゴシック" pitchFamily="34" charset="-128"/>
                <a:cs typeface="+mn-cs"/>
              </a:rPr>
              <a:t>$\Delta R$ (au) = 23.4610 +5.5520 -5.8996 </a:t>
            </a:r>
          </a:p>
          <a:p>
            <a:r>
              <a:rPr lang="en-AU" sz="1200" b="0" i="0" kern="1200" dirty="0">
                <a:solidFill>
                  <a:schemeClr val="tx1"/>
                </a:solidFill>
                <a:effectLst/>
                <a:latin typeface="Arial" charset="0"/>
                <a:ea typeface="ＭＳ Ｐゴシック" pitchFamily="34" charset="-128"/>
                <a:cs typeface="+mn-cs"/>
              </a:rPr>
              <a:t>$</a:t>
            </a:r>
            <a:r>
              <a:rPr lang="en-AU" sz="1200" b="0" i="0" kern="1200" dirty="0" err="1">
                <a:solidFill>
                  <a:schemeClr val="tx1"/>
                </a:solidFill>
                <a:effectLst/>
                <a:latin typeface="Arial" charset="0"/>
                <a:ea typeface="ＭＳ Ｐゴシック" pitchFamily="34" charset="-128"/>
                <a:cs typeface="+mn-cs"/>
              </a:rPr>
              <a:t>i</a:t>
            </a:r>
            <a:r>
              <a:rPr lang="en-AU" sz="1200" b="0" i="0" kern="1200" dirty="0">
                <a:solidFill>
                  <a:schemeClr val="tx1"/>
                </a:solidFill>
                <a:effectLst/>
                <a:latin typeface="Arial" charset="0"/>
                <a:ea typeface="ＭＳ Ｐゴシック" pitchFamily="34" charset="-128"/>
                <a:cs typeface="+mn-cs"/>
              </a:rPr>
              <a:t>$ ($^{o}$) = 68.1243 +0.8630 -1.1304 </a:t>
            </a:r>
          </a:p>
          <a:p>
            <a:r>
              <a:rPr lang="en-AU" sz="1200" b="0" i="0" kern="1200" dirty="0">
                <a:solidFill>
                  <a:schemeClr val="tx1"/>
                </a:solidFill>
                <a:effectLst/>
                <a:latin typeface="Arial" charset="0"/>
                <a:ea typeface="ＭＳ Ｐゴシック" pitchFamily="34" charset="-128"/>
                <a:cs typeface="+mn-cs"/>
              </a:rPr>
              <a:t>PA ($^{o}$) = 28.9604 +0.5921 -0.9532 </a:t>
            </a:r>
          </a:p>
          <a:p>
            <a:r>
              <a:rPr lang="en-AU" sz="1200" b="0" i="0" kern="1200" dirty="0">
                <a:solidFill>
                  <a:schemeClr val="tx1"/>
                </a:solidFill>
                <a:effectLst/>
                <a:latin typeface="Arial" charset="0"/>
                <a:ea typeface="ＭＳ Ｐゴシック" pitchFamily="34" charset="-128"/>
                <a:cs typeface="+mn-cs"/>
              </a:rPr>
              <a:t>$h$ = 0.0829 +0.0142 -0.0155 </a:t>
            </a:r>
          </a:p>
          <a:p>
            <a:r>
              <a:rPr lang="en-AU" sz="1200" b="0" i="0" kern="1200" dirty="0">
                <a:solidFill>
                  <a:schemeClr val="tx1"/>
                </a:solidFill>
                <a:effectLst/>
                <a:latin typeface="Arial" charset="0"/>
                <a:ea typeface="ＭＳ Ｐゴシック" pitchFamily="34" charset="-128"/>
                <a:cs typeface="+mn-cs"/>
              </a:rPr>
              <a:t>$F_{\nu_{\</a:t>
            </a:r>
            <a:r>
              <a:rPr lang="en-AU" sz="1200" b="0" i="0" kern="1200" dirty="0" err="1">
                <a:solidFill>
                  <a:schemeClr val="tx1"/>
                </a:solidFill>
                <a:effectLst/>
                <a:latin typeface="Arial" charset="0"/>
                <a:ea typeface="ＭＳ Ｐゴシック" pitchFamily="34" charset="-128"/>
                <a:cs typeface="+mn-cs"/>
              </a:rPr>
              <a:t>ast</a:t>
            </a:r>
            <a:r>
              <a:rPr lang="en-AU" sz="1200" b="0" i="0" kern="1200" dirty="0">
                <a:solidFill>
                  <a:schemeClr val="tx1"/>
                </a:solidFill>
                <a:effectLst/>
                <a:latin typeface="Arial" charset="0"/>
                <a:ea typeface="ＭＳ Ｐゴシック" pitchFamily="34" charset="-128"/>
                <a:cs typeface="+mn-cs"/>
              </a:rPr>
              <a:t>}}$ (</a:t>
            </a:r>
            <a:r>
              <a:rPr lang="en-AU" sz="1200" b="0" i="0" kern="1200" dirty="0" err="1">
                <a:solidFill>
                  <a:schemeClr val="tx1"/>
                </a:solidFill>
                <a:effectLst/>
                <a:latin typeface="Arial" charset="0"/>
                <a:ea typeface="ＭＳ Ｐゴシック" pitchFamily="34" charset="-128"/>
                <a:cs typeface="+mn-cs"/>
              </a:rPr>
              <a:t>uJy</a:t>
            </a:r>
            <a:r>
              <a:rPr lang="en-AU" sz="1200" b="0" i="0" kern="1200" dirty="0">
                <a:solidFill>
                  <a:schemeClr val="tx1"/>
                </a:solidFill>
                <a:effectLst/>
                <a:latin typeface="Arial" charset="0"/>
                <a:ea typeface="ＭＳ Ｐゴシック" pitchFamily="34" charset="-128"/>
                <a:cs typeface="+mn-cs"/>
              </a:rPr>
              <a:t>) = 172.9764 +16.3582 -15.6867 $</a:t>
            </a:r>
          </a:p>
          <a:p>
            <a:r>
              <a:rPr lang="en-AU" sz="1200" b="0" i="0" kern="1200" dirty="0">
                <a:solidFill>
                  <a:schemeClr val="tx1"/>
                </a:solidFill>
                <a:effectLst/>
                <a:latin typeface="Arial" charset="0"/>
                <a:ea typeface="ＭＳ Ｐゴシック" pitchFamily="34" charset="-128"/>
                <a:cs typeface="+mn-cs"/>
              </a:rPr>
              <a:t>\Delta$RA$_0$ ('') = -0.0233 +0.0416 -0.0441 </a:t>
            </a:r>
          </a:p>
          <a:p>
            <a:r>
              <a:rPr lang="en-AU" sz="1200" b="0" i="0" kern="1200" dirty="0">
                <a:solidFill>
                  <a:schemeClr val="tx1"/>
                </a:solidFill>
                <a:effectLst/>
                <a:latin typeface="Arial" charset="0"/>
                <a:ea typeface="ＭＳ Ｐゴシック" pitchFamily="34" charset="-128"/>
                <a:cs typeface="+mn-cs"/>
              </a:rPr>
              <a:t>$\Delta$Dec$_0$ ('') = -0.0223 +0.0362 -0.0370 w$_0$ = 0.2954 +0.0007 -0.0006</a:t>
            </a:r>
          </a:p>
          <a:p>
            <a:br>
              <a:rPr lang="en-AU" dirty="0"/>
            </a:br>
            <a:endParaRPr lang="en-US" dirty="0"/>
          </a:p>
        </p:txBody>
      </p:sp>
      <p:sp>
        <p:nvSpPr>
          <p:cNvPr id="4" name="Slide Number Placeholder 3"/>
          <p:cNvSpPr>
            <a:spLocks noGrp="1"/>
          </p:cNvSpPr>
          <p:nvPr>
            <p:ph type="sldNum" sz="quarter" idx="5"/>
          </p:nvPr>
        </p:nvSpPr>
        <p:spPr/>
        <p:txBody>
          <a:bodyPr/>
          <a:lstStyle/>
          <a:p>
            <a:fld id="{E43B68C6-8579-4C0F-91B5-8112BBCDC610}" type="slidenum">
              <a:rPr lang="en-US" smtClean="0"/>
              <a:pPr/>
              <a:t>41</a:t>
            </a:fld>
            <a:endParaRPr lang="en-US"/>
          </a:p>
        </p:txBody>
      </p:sp>
    </p:spTree>
    <p:extLst>
      <p:ext uri="{BB962C8B-B14F-4D97-AF65-F5344CB8AC3E}">
        <p14:creationId xmlns:p14="http://schemas.microsoft.com/office/powerpoint/2010/main" val="128651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Telescope</a:t>
            </a:r>
          </a:p>
          <a:p>
            <a:r>
              <a:rPr lang="en-US" dirty="0"/>
              <a:t>Detect</a:t>
            </a:r>
            <a:r>
              <a:rPr lang="en-US" baseline="0" dirty="0"/>
              <a:t> level infrared radiation</a:t>
            </a:r>
          </a:p>
          <a:p>
            <a:r>
              <a:rPr lang="en-AU" sz="1200" dirty="0"/>
              <a:t>Infrared Astronomical Satellite</a:t>
            </a:r>
          </a:p>
          <a:p>
            <a:r>
              <a:rPr lang="en-AU" sz="1200" dirty="0"/>
              <a:t>12/25/60/100 </a:t>
            </a:r>
            <a:r>
              <a:rPr lang="en-AU" sz="1200" dirty="0" err="1"/>
              <a:t>μm</a:t>
            </a:r>
            <a:endParaRPr lang="en-AU" sz="1200" dirty="0"/>
          </a:p>
          <a:p>
            <a:r>
              <a:rPr lang="en-AU" sz="1200" dirty="0"/>
              <a:t>First discovered of debris discs around stars</a:t>
            </a:r>
          </a:p>
          <a:p>
            <a:endParaRPr lang="en-US"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4</a:t>
            </a:fld>
            <a:endParaRPr lang="en-US"/>
          </a:p>
        </p:txBody>
      </p:sp>
    </p:spTree>
    <p:extLst>
      <p:ext uri="{BB962C8B-B14F-4D97-AF65-F5344CB8AC3E}">
        <p14:creationId xmlns:p14="http://schemas.microsoft.com/office/powerpoint/2010/main" val="364276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Astrosilicate</a:t>
            </a:r>
            <a:r>
              <a:rPr lang="en-AU" dirty="0"/>
              <a:t> grains vs Dirty Ice</a:t>
            </a:r>
          </a:p>
          <a:p>
            <a:endParaRPr lang="en-AU" dirty="0"/>
          </a:p>
          <a:p>
            <a:r>
              <a:rPr lang="en-AU" dirty="0"/>
              <a:t>Larger uncertainty with minimum grain size for dirty ice – and you can argue the ‘best’ solution did not actually fit.</a:t>
            </a:r>
          </a:p>
          <a:p>
            <a:endParaRPr lang="en-AU" dirty="0"/>
          </a:p>
          <a:p>
            <a:r>
              <a:rPr lang="en-AU" dirty="0"/>
              <a:t>Where Astro-silicate did.</a:t>
            </a:r>
          </a:p>
          <a:p>
            <a:endParaRPr lang="en-AU"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42</a:t>
            </a:fld>
            <a:endParaRPr lang="en-US"/>
          </a:p>
        </p:txBody>
      </p:sp>
    </p:spTree>
    <p:extLst>
      <p:ext uri="{BB962C8B-B14F-4D97-AF65-F5344CB8AC3E}">
        <p14:creationId xmlns:p14="http://schemas.microsoft.com/office/powerpoint/2010/main" val="655847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 sense when only considering Radiation Pressure as a grain force.  I haven’t included Solar Wind, nor drag forces (or the inward migration of grains due to pointing-</a:t>
            </a:r>
            <a:r>
              <a:rPr lang="en-US" dirty="0" err="1"/>
              <a:t>robertson</a:t>
            </a:r>
            <a:r>
              <a:rPr lang="en-US" dirty="0"/>
              <a:t> effect brought on grains) !</a:t>
            </a:r>
          </a:p>
          <a:p>
            <a:endParaRPr lang="en-US" dirty="0"/>
          </a:p>
          <a:p>
            <a:r>
              <a:rPr lang="en-US" dirty="0"/>
              <a:t>Mean distance of grains here is about 150~au.  However, when compared to the Herschel Images (Radial plots) the debris was detected at a Mean distance around 90 au.  This is only preliminary results as the next iteration of the model will need to consider both Solar Wind and drag forces.</a:t>
            </a:r>
          </a:p>
          <a:p>
            <a:endParaRPr lang="en-US" dirty="0"/>
          </a:p>
          <a:p>
            <a:endParaRPr lang="en-US" dirty="0"/>
          </a:p>
        </p:txBody>
      </p:sp>
      <p:sp>
        <p:nvSpPr>
          <p:cNvPr id="4" name="Slide Number Placeholder 3"/>
          <p:cNvSpPr>
            <a:spLocks noGrp="1"/>
          </p:cNvSpPr>
          <p:nvPr>
            <p:ph type="sldNum" sz="quarter" idx="5"/>
          </p:nvPr>
        </p:nvSpPr>
        <p:spPr/>
        <p:txBody>
          <a:bodyPr/>
          <a:lstStyle/>
          <a:p>
            <a:fld id="{E43B68C6-8579-4C0F-91B5-8112BBCDC610}" type="slidenum">
              <a:rPr lang="en-US" smtClean="0"/>
              <a:pPr/>
              <a:t>43</a:t>
            </a:fld>
            <a:endParaRPr lang="en-US"/>
          </a:p>
        </p:txBody>
      </p:sp>
    </p:spTree>
    <p:extLst>
      <p:ext uri="{BB962C8B-B14F-4D97-AF65-F5344CB8AC3E}">
        <p14:creationId xmlns:p14="http://schemas.microsoft.com/office/powerpoint/2010/main" val="1856252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738188"/>
            <a:ext cx="4916487" cy="3687762"/>
          </a:xfrm>
        </p:spPr>
      </p:sp>
      <p:sp>
        <p:nvSpPr>
          <p:cNvPr id="3" name="Notes Placeholder 2"/>
          <p:cNvSpPr>
            <a:spLocks noGrp="1"/>
          </p:cNvSpPr>
          <p:nvPr>
            <p:ph type="body" idx="1"/>
          </p:nvPr>
        </p:nvSpPr>
        <p:spPr/>
        <p:txBody>
          <a:bodyPr/>
          <a:lstStyle/>
          <a:p>
            <a:r>
              <a:rPr lang="en-AU" sz="1200" kern="1200" dirty="0">
                <a:solidFill>
                  <a:schemeClr val="tx1"/>
                </a:solidFill>
                <a:effectLst/>
                <a:latin typeface="Arial" charset="0"/>
                <a:ea typeface="ＭＳ Ｐゴシック" pitchFamily="34" charset="-128"/>
                <a:cs typeface="+mn-cs"/>
              </a:rPr>
              <a:t>In conclusion:</a:t>
            </a:r>
          </a:p>
          <a:p>
            <a:r>
              <a:rPr lang="en-AU" sz="1200" kern="1200" dirty="0">
                <a:solidFill>
                  <a:schemeClr val="tx1"/>
                </a:solidFill>
                <a:effectLst/>
                <a:latin typeface="Arial" charset="0"/>
                <a:ea typeface="ＭＳ Ｐゴシック" pitchFamily="34" charset="-128"/>
                <a:cs typeface="+mn-cs"/>
              </a:rPr>
              <a:t>When radiation pressure forces are considered they change the distribution of the dust compared to uniform models.  Namely moving the sub-micron sized grains on more eccentric orbits.</a:t>
            </a:r>
          </a:p>
          <a:p>
            <a:r>
              <a:rPr lang="en-AU" sz="1200" kern="1200" dirty="0">
                <a:solidFill>
                  <a:schemeClr val="tx1"/>
                </a:solidFill>
                <a:effectLst/>
                <a:latin typeface="Arial" charset="0"/>
                <a:ea typeface="ＭＳ Ｐゴシック" pitchFamily="34" charset="-128"/>
                <a:cs typeface="+mn-cs"/>
              </a:rPr>
              <a:t> </a:t>
            </a:r>
          </a:p>
          <a:p>
            <a:r>
              <a:rPr lang="en-AU" sz="1200" kern="1200" dirty="0">
                <a:solidFill>
                  <a:schemeClr val="tx1"/>
                </a:solidFill>
                <a:effectLst/>
                <a:latin typeface="Arial" charset="0"/>
                <a:ea typeface="ＭＳ Ｐゴシック" pitchFamily="34" charset="-128"/>
                <a:cs typeface="+mn-cs"/>
              </a:rPr>
              <a:t>The dust grains that are susceptible to radiation pressure in debris discs are also those responsible for producing emission (or absorption) features at infrared wavelengths.  Modelling the spatial distribution, emission, and dynamics of such grains observations, e.g. JWST, is one of the potential applications of this tool.</a:t>
            </a:r>
          </a:p>
          <a:p>
            <a:r>
              <a:rPr lang="en-AU" sz="1200" kern="1200" dirty="0">
                <a:solidFill>
                  <a:schemeClr val="tx1"/>
                </a:solidFill>
                <a:effectLst/>
                <a:latin typeface="Arial" charset="0"/>
                <a:ea typeface="ＭＳ Ｐゴシック" pitchFamily="34" charset="-128"/>
                <a:cs typeface="+mn-cs"/>
              </a:rPr>
              <a:t> </a:t>
            </a:r>
          </a:p>
          <a:p>
            <a:r>
              <a:rPr lang="en-AU" sz="1200" kern="1200" dirty="0">
                <a:solidFill>
                  <a:schemeClr val="tx1"/>
                </a:solidFill>
                <a:effectLst/>
                <a:latin typeface="Arial" charset="0"/>
                <a:ea typeface="ＭＳ Ｐゴシック" pitchFamily="34" charset="-128"/>
                <a:cs typeface="+mn-cs"/>
              </a:rPr>
              <a:t>Currently, we do not consider collisions between grains and it also ignores grains corresponding to beta greater than or equal to 0.5 (known as sub-blowout grains) that could contribute to a halo to the debris disc, which we may consider in future work.</a:t>
            </a:r>
          </a:p>
          <a:p>
            <a:r>
              <a:rPr lang="en-AU" sz="1200" kern="1200" dirty="0">
                <a:solidFill>
                  <a:schemeClr val="tx1"/>
                </a:solidFill>
                <a:effectLst/>
                <a:latin typeface="Arial" charset="0"/>
                <a:ea typeface="ＭＳ Ｐゴシック" pitchFamily="34" charset="-128"/>
                <a:cs typeface="+mn-cs"/>
              </a:rPr>
              <a:t> In the future I would like to consider stellar wind force and drag as other forces acting on the grains when considering the beta values, which would be very interesting to apply to the understanding of comet tails.</a:t>
            </a:r>
          </a:p>
          <a:p>
            <a:pPr lvl="0"/>
            <a:endParaRPr lang="en-AU" sz="1200" kern="1200" dirty="0">
              <a:solidFill>
                <a:schemeClr val="tx1"/>
              </a:solidFill>
              <a:effectLst/>
              <a:latin typeface="Arial" charset="0"/>
              <a:ea typeface="ＭＳ Ｐゴシック" pitchFamily="34" charset="-128"/>
              <a:cs typeface="+mn-cs"/>
            </a:endParaRPr>
          </a:p>
          <a:p>
            <a:pPr lvl="0"/>
            <a:endParaRPr lang="en-AU" sz="1200" kern="1200" dirty="0">
              <a:solidFill>
                <a:schemeClr val="tx1"/>
              </a:solidFill>
              <a:effectLst/>
              <a:latin typeface="Arial" charset="0"/>
              <a:ea typeface="ＭＳ Ｐゴシック" pitchFamily="34" charset="-128"/>
              <a:cs typeface="+mn-cs"/>
            </a:endParaRPr>
          </a:p>
          <a:p>
            <a:pPr lvl="0"/>
            <a:r>
              <a:rPr lang="en-AU" sz="1200" kern="1200" dirty="0">
                <a:solidFill>
                  <a:schemeClr val="tx1"/>
                </a:solidFill>
                <a:effectLst/>
                <a:latin typeface="Arial" charset="0"/>
                <a:ea typeface="ＭＳ Ｐゴシック" pitchFamily="34" charset="-128"/>
                <a:cs typeface="+mn-cs"/>
              </a:rPr>
              <a:t>Currently the model is 1-D dimensional in the radial direction and so by making it 3D, it will be able to help improve our understanding of the disc architecture, for example: inclined orbits</a:t>
            </a:r>
          </a:p>
          <a:p>
            <a:pPr lvl="0"/>
            <a:r>
              <a:rPr lang="en-AU" sz="1200" kern="1200" dirty="0">
                <a:solidFill>
                  <a:schemeClr val="tx1"/>
                </a:solidFill>
                <a:effectLst/>
                <a:latin typeface="Arial" charset="0"/>
                <a:ea typeface="ＭＳ Ｐゴシック" pitchFamily="34" charset="-128"/>
                <a:cs typeface="+mn-cs"/>
              </a:rPr>
              <a:t>The model has been built to assume a static case where grains are already distributed along their orbits, it would be good to incorporate a time evolution case to further help disc architecture and any interactions with planets, for example.</a:t>
            </a:r>
          </a:p>
          <a:p>
            <a:endParaRPr lang="en-AU" sz="1200" kern="1200" dirty="0">
              <a:solidFill>
                <a:schemeClr val="tx1"/>
              </a:solidFill>
              <a:effectLst/>
              <a:latin typeface="Arial" charset="0"/>
              <a:ea typeface="ＭＳ Ｐゴシック" pitchFamily="34" charset="-128"/>
              <a:cs typeface="+mn-cs"/>
            </a:endParaRPr>
          </a:p>
          <a:p>
            <a:r>
              <a:rPr lang="en-AU" sz="1200" kern="1200" dirty="0">
                <a:solidFill>
                  <a:schemeClr val="tx1"/>
                </a:solidFill>
                <a:effectLst/>
                <a:latin typeface="Arial" charset="0"/>
                <a:ea typeface="ＭＳ Ｐゴシック" pitchFamily="34" charset="-128"/>
                <a:cs typeface="+mn-cs"/>
              </a:rPr>
              <a:t>Grains released at </a:t>
            </a:r>
            <a:r>
              <a:rPr lang="en-AU" sz="1200" kern="1200">
                <a:solidFill>
                  <a:schemeClr val="tx1"/>
                </a:solidFill>
                <a:effectLst/>
                <a:latin typeface="Arial" charset="0"/>
                <a:ea typeface="ＭＳ Ｐゴシック" pitchFamily="34" charset="-128"/>
                <a:cs typeface="+mn-cs"/>
              </a:rPr>
              <a:t>different velocities.	</a:t>
            </a:r>
          </a:p>
          <a:p>
            <a:r>
              <a:rPr lang="en-AU" sz="1200" kern="1200" dirty="0">
                <a:solidFill>
                  <a:schemeClr val="tx1"/>
                </a:solidFill>
                <a:effectLst/>
                <a:latin typeface="Arial" charset="0"/>
                <a:ea typeface="ＭＳ Ｐゴシック" pitchFamily="34" charset="-128"/>
                <a:cs typeface="+mn-cs"/>
              </a:rPr>
              <a:t> </a:t>
            </a:r>
          </a:p>
          <a:p>
            <a:r>
              <a:rPr lang="en-AU" sz="1200" kern="1200" dirty="0">
                <a:solidFill>
                  <a:schemeClr val="tx1"/>
                </a:solidFill>
                <a:effectLst/>
                <a:latin typeface="Arial" charset="0"/>
                <a:ea typeface="ＭＳ Ｐゴシック" pitchFamily="34" charset="-128"/>
                <a:cs typeface="+mn-cs"/>
              </a:rPr>
              <a:t>If you have any questions, or if you are interested in collaborating with me, I can be contacted via my email: </a:t>
            </a:r>
            <a:r>
              <a:rPr lang="en-AU" sz="1200" kern="1200" dirty="0" err="1">
                <a:solidFill>
                  <a:schemeClr val="tx1"/>
                </a:solidFill>
                <a:effectLst/>
                <a:latin typeface="Arial" charset="0"/>
                <a:ea typeface="ＭＳ Ｐゴシック" pitchFamily="34" charset="-128"/>
                <a:cs typeface="+mn-cs"/>
              </a:rPr>
              <a:t>shane.hengst@usq.edu.au</a:t>
            </a:r>
            <a:endParaRPr lang="en-AU" sz="1200" kern="1200" dirty="0">
              <a:solidFill>
                <a:schemeClr val="tx1"/>
              </a:solidFill>
              <a:effectLst/>
              <a:latin typeface="Arial" charset="0"/>
              <a:ea typeface="ＭＳ Ｐゴシック" pitchFamily="34" charset="-128"/>
              <a:cs typeface="+mn-cs"/>
            </a:endParaRPr>
          </a:p>
          <a:p>
            <a:endParaRPr lang="en-AU" sz="1200" kern="1200" dirty="0">
              <a:solidFill>
                <a:schemeClr val="tx1"/>
              </a:solidFill>
              <a:effectLst/>
              <a:latin typeface="Arial" charset="0"/>
              <a:ea typeface="ＭＳ Ｐゴシック" pitchFamily="34" charset="-128"/>
              <a:cs typeface="+mn-cs"/>
            </a:endParaRPr>
          </a:p>
          <a:p>
            <a:r>
              <a:rPr lang="en-AU" sz="1200" kern="1200" dirty="0">
                <a:solidFill>
                  <a:schemeClr val="tx1"/>
                </a:solidFill>
                <a:effectLst/>
                <a:latin typeface="Arial" charset="0"/>
                <a:ea typeface="ＭＳ Ｐゴシック" pitchFamily="34" charset="-128"/>
                <a:cs typeface="+mn-cs"/>
              </a:rPr>
              <a:t>Thank you for very much your attention !</a:t>
            </a:r>
          </a:p>
          <a:p>
            <a:pPr lvl="0"/>
            <a:endParaRPr lang="en-AU" sz="1200" kern="1200" dirty="0">
              <a:solidFill>
                <a:schemeClr val="tx1"/>
              </a:solidFill>
              <a:effectLst/>
              <a:latin typeface="Arial" charset="0"/>
              <a:ea typeface="ＭＳ Ｐゴシック" pitchFamily="34" charset="-128"/>
              <a:cs typeface="+mn-cs"/>
            </a:endParaRPr>
          </a:p>
        </p:txBody>
      </p:sp>
      <p:sp>
        <p:nvSpPr>
          <p:cNvPr id="4" name="Slide Number Placeholder 3"/>
          <p:cNvSpPr>
            <a:spLocks noGrp="1"/>
          </p:cNvSpPr>
          <p:nvPr>
            <p:ph type="sldNum" sz="quarter" idx="10"/>
          </p:nvPr>
        </p:nvSpPr>
        <p:spPr/>
        <p:txBody>
          <a:bodyPr/>
          <a:lstStyle/>
          <a:p>
            <a:fld id="{E43B68C6-8579-4C0F-91B5-8112BBCDC610}" type="slidenum">
              <a:rPr lang="en-US" smtClean="0"/>
              <a:pPr/>
              <a:t>44</a:t>
            </a:fld>
            <a:endParaRPr lang="en-US"/>
          </a:p>
        </p:txBody>
      </p:sp>
    </p:spTree>
    <p:extLst>
      <p:ext uri="{BB962C8B-B14F-4D97-AF65-F5344CB8AC3E}">
        <p14:creationId xmlns:p14="http://schemas.microsoft.com/office/powerpoint/2010/main" val="3883133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ignore Solar Wind effects for now</a:t>
            </a:r>
          </a:p>
        </p:txBody>
      </p:sp>
      <p:sp>
        <p:nvSpPr>
          <p:cNvPr id="4" name="Slide Number Placeholder 3"/>
          <p:cNvSpPr>
            <a:spLocks noGrp="1"/>
          </p:cNvSpPr>
          <p:nvPr>
            <p:ph type="sldNum" sz="quarter" idx="10"/>
          </p:nvPr>
        </p:nvSpPr>
        <p:spPr/>
        <p:txBody>
          <a:bodyPr/>
          <a:lstStyle/>
          <a:p>
            <a:fld id="{E43B68C6-8579-4C0F-91B5-8112BBCDC610}" type="slidenum">
              <a:rPr lang="en-US" smtClean="0"/>
              <a:pPr/>
              <a:t>46</a:t>
            </a:fld>
            <a:endParaRPr lang="en-US"/>
          </a:p>
        </p:txBody>
      </p:sp>
    </p:spTree>
    <p:extLst>
      <p:ext uri="{BB962C8B-B14F-4D97-AF65-F5344CB8AC3E}">
        <p14:creationId xmlns:p14="http://schemas.microsoft.com/office/powerpoint/2010/main" val="1482726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Sarah Dodson-Robinson paper conflicting conclusion/analysis – disc structure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Requiring further observation at higher angular resolution and longer wavelengths to determine better architecture</a:t>
            </a:r>
          </a:p>
          <a:p>
            <a:r>
              <a:rPr lang="en-AU" dirty="0"/>
              <a:t>Issue resolved ALMA or Sofia or JWST</a:t>
            </a:r>
          </a:p>
          <a:p>
            <a:r>
              <a:rPr lang="en-AU" dirty="0"/>
              <a:t>Published paper MNRAS (another conclusion slide)</a:t>
            </a:r>
          </a:p>
          <a:p>
            <a:endParaRPr lang="en-AU"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47</a:t>
            </a:fld>
            <a:endParaRPr lang="en-US"/>
          </a:p>
        </p:txBody>
      </p:sp>
    </p:spTree>
    <p:extLst>
      <p:ext uri="{BB962C8B-B14F-4D97-AF65-F5344CB8AC3E}">
        <p14:creationId xmlns:p14="http://schemas.microsoft.com/office/powerpoint/2010/main" val="3476236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Body Curve of Vega ~9850K</a:t>
            </a:r>
          </a:p>
          <a:p>
            <a:r>
              <a:rPr lang="en-US" dirty="0"/>
              <a:t>Age of Vega = 455 Million Years</a:t>
            </a:r>
          </a:p>
        </p:txBody>
      </p:sp>
      <p:sp>
        <p:nvSpPr>
          <p:cNvPr id="4" name="Slide Number Placeholder 3"/>
          <p:cNvSpPr>
            <a:spLocks noGrp="1"/>
          </p:cNvSpPr>
          <p:nvPr>
            <p:ph type="sldNum" sz="quarter" idx="10"/>
          </p:nvPr>
        </p:nvSpPr>
        <p:spPr/>
        <p:txBody>
          <a:bodyPr/>
          <a:lstStyle/>
          <a:p>
            <a:fld id="{E43B68C6-8579-4C0F-91B5-8112BBCDC610}" type="slidenum">
              <a:rPr lang="en-US" smtClean="0"/>
              <a:pPr/>
              <a:t>5</a:t>
            </a:fld>
            <a:endParaRPr lang="en-US"/>
          </a:p>
        </p:txBody>
      </p:sp>
    </p:spTree>
    <p:extLst>
      <p:ext uri="{BB962C8B-B14F-4D97-AF65-F5344CB8AC3E}">
        <p14:creationId xmlns:p14="http://schemas.microsoft.com/office/powerpoint/2010/main" val="364276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a:t>
            </a:r>
            <a:r>
              <a:rPr lang="en-US" baseline="0" dirty="0"/>
              <a:t> 100 microns | IRAS Detections</a:t>
            </a:r>
          </a:p>
          <a:p>
            <a:r>
              <a:rPr lang="en-US" baseline="0" dirty="0"/>
              <a:t>Star detected above what was expected – “Extended emission” objects</a:t>
            </a:r>
          </a:p>
          <a:p>
            <a:r>
              <a:rPr lang="en-US" baseline="0" dirty="0"/>
              <a:t>Proposed idea of debris discs</a:t>
            </a:r>
          </a:p>
          <a:p>
            <a:r>
              <a:rPr lang="en-US" baseline="0" dirty="0"/>
              <a:t>Note: these objects are dimmer than protoplanetary discs</a:t>
            </a:r>
          </a:p>
          <a:p>
            <a:r>
              <a:rPr lang="en-US" baseline="0" dirty="0"/>
              <a:t>Vega age: 450 million years old (relatively young for a debris disc that I have studied), but where the protoplanetary disc has long gone.</a:t>
            </a:r>
          </a:p>
        </p:txBody>
      </p:sp>
      <p:sp>
        <p:nvSpPr>
          <p:cNvPr id="4" name="Slide Number Placeholder 3"/>
          <p:cNvSpPr>
            <a:spLocks noGrp="1"/>
          </p:cNvSpPr>
          <p:nvPr>
            <p:ph type="sldNum" sz="quarter" idx="10"/>
          </p:nvPr>
        </p:nvSpPr>
        <p:spPr/>
        <p:txBody>
          <a:bodyPr/>
          <a:lstStyle/>
          <a:p>
            <a:fld id="{E43B68C6-8579-4C0F-91B5-8112BBCDC610}" type="slidenum">
              <a:rPr lang="en-US" smtClean="0"/>
              <a:pPr/>
              <a:t>6</a:t>
            </a:fld>
            <a:endParaRPr lang="en-US"/>
          </a:p>
        </p:txBody>
      </p:sp>
    </p:spTree>
    <p:extLst>
      <p:ext uri="{BB962C8B-B14F-4D97-AF65-F5344CB8AC3E}">
        <p14:creationId xmlns:p14="http://schemas.microsoft.com/office/powerpoint/2010/main" val="241085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order for debris discs to become detectable, i.e. planetesimal collision – dynamical excitation mechanism is thought to increase the velocities for planetesimals during collisions – grinding planetesimals down into fine grains.</a:t>
            </a:r>
          </a:p>
          <a:p>
            <a:r>
              <a:rPr lang="en-AU" dirty="0"/>
              <a:t>Two mechanisms: self-stirring | gravitational perturbations between the planetesimals / planets | planets/protoplanets migrating through the disc stirring up the planetesimals.</a:t>
            </a:r>
          </a:p>
          <a:p>
            <a:r>
              <a:rPr lang="en-AU" dirty="0"/>
              <a:t>Stirring could help explain difference types of disc structures such as gaps, warps and asymmetries of debris discs</a:t>
            </a:r>
          </a:p>
          <a:p>
            <a:r>
              <a:rPr lang="en-AU" dirty="0"/>
              <a:t>Basic structure (next slide) using our Solar system as an example</a:t>
            </a:r>
          </a:p>
        </p:txBody>
      </p:sp>
      <p:sp>
        <p:nvSpPr>
          <p:cNvPr id="4" name="Slide Number Placeholder 3"/>
          <p:cNvSpPr>
            <a:spLocks noGrp="1"/>
          </p:cNvSpPr>
          <p:nvPr>
            <p:ph type="sldNum" sz="quarter" idx="10"/>
          </p:nvPr>
        </p:nvSpPr>
        <p:spPr/>
        <p:txBody>
          <a:bodyPr/>
          <a:lstStyle/>
          <a:p>
            <a:fld id="{E43B68C6-8579-4C0F-91B5-8112BBCDC610}" type="slidenum">
              <a:rPr lang="en-US" smtClean="0"/>
              <a:pPr/>
              <a:t>7</a:t>
            </a:fld>
            <a:endParaRPr lang="en-US"/>
          </a:p>
        </p:txBody>
      </p:sp>
    </p:spTree>
    <p:extLst>
      <p:ext uri="{BB962C8B-B14F-4D97-AF65-F5344CB8AC3E}">
        <p14:creationId xmlns:p14="http://schemas.microsoft.com/office/powerpoint/2010/main" val="183553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Closer to star, hotter the dust</a:t>
            </a:r>
          </a:p>
          <a:p>
            <a:r>
              <a:rPr lang="en-AU" dirty="0"/>
              <a:t>Left to right</a:t>
            </a:r>
          </a:p>
          <a:p>
            <a:r>
              <a:rPr lang="en-AU" dirty="0"/>
              <a:t>1500K – nanoscale hot grains; trap in the stellar magnetic field</a:t>
            </a:r>
          </a:p>
          <a:p>
            <a:r>
              <a:rPr lang="en-AU" dirty="0"/>
              <a:t>300K / 150K – terrestrial and </a:t>
            </a:r>
            <a:r>
              <a:rPr lang="en-AU" dirty="0" err="1"/>
              <a:t>asteroidal</a:t>
            </a:r>
            <a:r>
              <a:rPr lang="en-AU" dirty="0"/>
              <a:t> warm dust zone</a:t>
            </a:r>
          </a:p>
          <a:p>
            <a:r>
              <a:rPr lang="en-AU" dirty="0"/>
              <a:t>50K – outer/cool dust</a:t>
            </a:r>
          </a:p>
          <a:p>
            <a:r>
              <a:rPr lang="en-AU" dirty="0"/>
              <a:t>Warmer than what they should be for their given radial distance due to the inefficiency of dust emission of Small dust grains; </a:t>
            </a:r>
          </a:p>
          <a:p>
            <a:r>
              <a:rPr lang="en-AU" dirty="0"/>
              <a:t>blown out radiation pressure sub-mm/mm RJ part of the spectrum (outer cool dust)</a:t>
            </a:r>
          </a:p>
          <a:p>
            <a:r>
              <a:rPr lang="en-AU" dirty="0"/>
              <a:t>Driven by our biases of the limitations of the instruments we have (namely sensitive)</a:t>
            </a:r>
          </a:p>
          <a:p>
            <a:r>
              <a:rPr lang="en-AU" dirty="0"/>
              <a:t>Peak radiation wavelength</a:t>
            </a:r>
          </a:p>
          <a:p>
            <a:r>
              <a:rPr lang="en-AU" dirty="0"/>
              <a:t>Radiation</a:t>
            </a:r>
            <a:r>
              <a:rPr lang="en-AU" baseline="0" dirty="0"/>
              <a:t> at longer wavelengths : larger grains</a:t>
            </a:r>
          </a:p>
          <a:p>
            <a:r>
              <a:rPr lang="en-AU" baseline="0" dirty="0"/>
              <a:t>“ at shorter wavelengths: smaller grains</a:t>
            </a:r>
            <a:endParaRPr lang="en-AU" dirty="0"/>
          </a:p>
          <a:p>
            <a:r>
              <a:rPr lang="en-AU" dirty="0"/>
              <a:t>Su &amp; Rieke Al. 2014</a:t>
            </a:r>
          </a:p>
          <a:p>
            <a:endParaRPr lang="en-AU" dirty="0"/>
          </a:p>
          <a:p>
            <a:r>
              <a:rPr lang="en-AU" baseline="0" dirty="0"/>
              <a:t>This example shows is the analogy of Solar system.  This is showing a debris disc with two </a:t>
            </a:r>
            <a:r>
              <a:rPr lang="en-AU" baseline="0" dirty="0" err="1"/>
              <a:t>planetesimal</a:t>
            </a:r>
            <a:r>
              <a:rPr lang="en-AU" baseline="0" dirty="0"/>
              <a:t> belts: 1. Asteroid and 2. Edgeworth-Kuiper Belt</a:t>
            </a:r>
          </a:p>
          <a:p>
            <a:r>
              <a:rPr lang="en-AU" dirty="0"/>
              <a:t>Due to the availability of more solid material in the outer regions of the disc (passed the ice line) , the cores of the outer planets’ can grow larger: typically between 8 and 20 Earth masses.  Thus, enabling the outer planets to hold onto more gas.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This is believed why terrestrial can only hold on due to gravitation attraction of a thin layer of gas whilst the outer planets can hold onto more of their outer gaseous/fluid envelope.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The outer planets typically form faster, up to 10 million years, whilst the inner rocky planets can take up to 100 Million years</a:t>
            </a:r>
          </a:p>
          <a:p>
            <a:endParaRPr lang="en-AU" dirty="0"/>
          </a:p>
        </p:txBody>
      </p:sp>
      <p:sp>
        <p:nvSpPr>
          <p:cNvPr id="4" name="Slide Number Placeholder 3"/>
          <p:cNvSpPr>
            <a:spLocks noGrp="1"/>
          </p:cNvSpPr>
          <p:nvPr>
            <p:ph type="sldNum" sz="quarter" idx="10"/>
          </p:nvPr>
        </p:nvSpPr>
        <p:spPr/>
        <p:txBody>
          <a:bodyPr/>
          <a:lstStyle/>
          <a:p>
            <a:fld id="{E43B68C6-8579-4C0F-91B5-8112BBCDC610}" type="slidenum">
              <a:rPr lang="en-US" smtClean="0"/>
              <a:pPr/>
              <a:t>8</a:t>
            </a:fld>
            <a:endParaRPr lang="en-US"/>
          </a:p>
        </p:txBody>
      </p:sp>
    </p:spTree>
    <p:extLst>
      <p:ext uri="{BB962C8B-B14F-4D97-AF65-F5344CB8AC3E}">
        <p14:creationId xmlns:p14="http://schemas.microsoft.com/office/powerpoint/2010/main" val="265714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Arial" charset="0"/>
                <a:ea typeface="ＭＳ Ｐゴシック" pitchFamily="34" charset="-128"/>
                <a:cs typeface="+mn-cs"/>
              </a:rPr>
              <a:t>Debris discs are composed of planetesimals located in belts that can grind down to produce sub-micron sized grains.  </a:t>
            </a:r>
          </a:p>
          <a:p>
            <a:r>
              <a:rPr lang="en-AU" sz="1200" kern="1200" dirty="0">
                <a:solidFill>
                  <a:schemeClr val="tx1"/>
                </a:solidFill>
                <a:effectLst/>
                <a:latin typeface="Arial" charset="0"/>
                <a:ea typeface="ＭＳ Ｐゴシック" pitchFamily="34" charset="-128"/>
                <a:cs typeface="+mn-cs"/>
              </a:rPr>
              <a:t>The SED shows illustrative examples of different debris disc system architecture that may be observed by their peak temperature, which can be linked to their spatial location as depicted in the schematic below.</a:t>
            </a:r>
          </a:p>
          <a:p>
            <a:r>
              <a:rPr lang="en-AU" sz="1200" kern="1200" dirty="0">
                <a:solidFill>
                  <a:schemeClr val="tx1"/>
                </a:solidFill>
                <a:effectLst/>
                <a:latin typeface="Arial" charset="0"/>
                <a:ea typeface="ＭＳ Ｐゴシック" pitchFamily="34" charset="-128"/>
                <a:cs typeface="+mn-cs"/>
              </a:rPr>
              <a:t>The Halo is thought to be dominated by grains that have been pushed outside the planetesimal belt by radiation pressure either on highly eccentric orbits or on paths that are completely blown out of the system.</a:t>
            </a:r>
          </a:p>
          <a:p>
            <a:endParaRPr lang="en-US" dirty="0"/>
          </a:p>
        </p:txBody>
      </p:sp>
      <p:sp>
        <p:nvSpPr>
          <p:cNvPr id="4" name="Slide Number Placeholder 3"/>
          <p:cNvSpPr>
            <a:spLocks noGrp="1"/>
          </p:cNvSpPr>
          <p:nvPr>
            <p:ph type="sldNum" sz="quarter" idx="5"/>
          </p:nvPr>
        </p:nvSpPr>
        <p:spPr/>
        <p:txBody>
          <a:bodyPr/>
          <a:lstStyle/>
          <a:p>
            <a:fld id="{E43B68C6-8579-4C0F-91B5-8112BBCDC610}" type="slidenum">
              <a:rPr lang="en-US" smtClean="0"/>
              <a:pPr/>
              <a:t>9</a:t>
            </a:fld>
            <a:endParaRPr lang="en-US"/>
          </a:p>
        </p:txBody>
      </p:sp>
    </p:spTree>
    <p:extLst>
      <p:ext uri="{BB962C8B-B14F-4D97-AF65-F5344CB8AC3E}">
        <p14:creationId xmlns:p14="http://schemas.microsoft.com/office/powerpoint/2010/main" val="1623092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078" name="Picture 6" descr="Slide01-Splash v5b"/>
          <p:cNvPicPr>
            <a:picLocks noChangeAspect="1" noChangeArrowheads="1"/>
          </p:cNvPicPr>
          <p:nvPr/>
        </p:nvPicPr>
        <p:blipFill>
          <a:blip r:embed="rId2"/>
          <a:srcRect/>
          <a:stretch>
            <a:fillRect/>
          </a:stretch>
        </p:blipFill>
        <p:spPr bwMode="invGray">
          <a:xfrm>
            <a:off x="0" y="0"/>
            <a:ext cx="9145588" cy="6859588"/>
          </a:xfrm>
          <a:prstGeom prst="rect">
            <a:avLst/>
          </a:prstGeom>
          <a:noFill/>
        </p:spPr>
      </p:pic>
      <p:sp>
        <p:nvSpPr>
          <p:cNvPr id="3075" name="Rectangle 3"/>
          <p:cNvSpPr>
            <a:spLocks noGrp="1" noChangeArrowheads="1"/>
          </p:cNvSpPr>
          <p:nvPr>
            <p:ph type="ctrTitle"/>
          </p:nvPr>
        </p:nvSpPr>
        <p:spPr>
          <a:xfrm>
            <a:off x="685800" y="4114800"/>
            <a:ext cx="7772400" cy="1143000"/>
          </a:xfrm>
        </p:spPr>
        <p:txBody>
          <a:bodyPr/>
          <a:lstStyle>
            <a:lvl1pPr>
              <a:defRPr sz="3200"/>
            </a:lvl1pPr>
          </a:lstStyle>
          <a:p>
            <a:r>
              <a:rPr lang="en-US"/>
              <a:t>Click to edit Master title style</a:t>
            </a:r>
          </a:p>
        </p:txBody>
      </p:sp>
      <p:sp>
        <p:nvSpPr>
          <p:cNvPr id="3076" name="Rectangle 4"/>
          <p:cNvSpPr>
            <a:spLocks noGrp="1" noChangeArrowheads="1"/>
          </p:cNvSpPr>
          <p:nvPr>
            <p:ph type="subTitle" idx="1"/>
          </p:nvPr>
        </p:nvSpPr>
        <p:spPr>
          <a:xfrm>
            <a:off x="762000" y="5410200"/>
            <a:ext cx="7696200" cy="914400"/>
          </a:xfrm>
        </p:spPr>
        <p:txBody>
          <a:bodyPr/>
          <a:lstStyle>
            <a:lvl1pPr marL="0" indent="0" algn="ctr">
              <a:buFontTx/>
              <a:buNone/>
              <a:defRPr sz="2000"/>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85800"/>
            <a:ext cx="1943100" cy="54102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85800" y="685800"/>
            <a:ext cx="5676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descr="Slide02-Bkgrnd v2"/>
          <p:cNvPicPr>
            <a:picLocks noChangeAspect="1" noChangeArrowheads="1"/>
          </p:cNvPicPr>
          <p:nvPr/>
        </p:nvPicPr>
        <p:blipFill>
          <a:blip r:embed="rId13"/>
          <a:srcRect/>
          <a:stretch>
            <a:fillRect/>
          </a:stretch>
        </p:blipFill>
        <p:spPr bwMode="invGray">
          <a:xfrm>
            <a:off x="0" y="0"/>
            <a:ext cx="9145588" cy="6859588"/>
          </a:xfrm>
          <a:prstGeom prst="rect">
            <a:avLst/>
          </a:prstGeom>
          <a:noFill/>
        </p:spPr>
      </p:pic>
      <p:sp>
        <p:nvSpPr>
          <p:cNvPr id="1026" name="Rectangle 2"/>
          <p:cNvSpPr>
            <a:spLocks noGrp="1" noChangeArrowheads="1"/>
          </p:cNvSpPr>
          <p:nvPr>
            <p:ph type="title"/>
          </p:nvPr>
        </p:nvSpPr>
        <p:spPr bwMode="black">
          <a:xfrm>
            <a:off x="685800" y="685800"/>
            <a:ext cx="7772400" cy="1143000"/>
          </a:xfrm>
          <a:prstGeom prst="rect">
            <a:avLst/>
          </a:prstGeom>
          <a:noFill/>
          <a:ln w="9525">
            <a:noFill/>
            <a:miter lim="800000"/>
            <a:headEnd/>
            <a:tailEnd/>
          </a:ln>
          <a:effectLst>
            <a:outerShdw dist="35921" dir="2700000" algn="ctr" rotWithShape="0">
              <a:schemeClr val="tx1"/>
            </a:outerShdw>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black">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2800" b="1">
          <a:solidFill>
            <a:srgbClr val="FFC607"/>
          </a:solidFill>
          <a:latin typeface="+mj-lt"/>
          <a:ea typeface="+mj-ea"/>
          <a:cs typeface="+mj-cs"/>
        </a:defRPr>
      </a:lvl1pPr>
      <a:lvl2pPr algn="ctr" rtl="0" fontAlgn="base">
        <a:spcBef>
          <a:spcPct val="0"/>
        </a:spcBef>
        <a:spcAft>
          <a:spcPct val="0"/>
        </a:spcAft>
        <a:defRPr sz="2800" b="1">
          <a:solidFill>
            <a:srgbClr val="FFC607"/>
          </a:solidFill>
          <a:latin typeface="Arial" charset="0"/>
          <a:ea typeface="ＭＳ Ｐゴシック" pitchFamily="34" charset="-128"/>
        </a:defRPr>
      </a:lvl2pPr>
      <a:lvl3pPr algn="ctr" rtl="0" fontAlgn="base">
        <a:spcBef>
          <a:spcPct val="0"/>
        </a:spcBef>
        <a:spcAft>
          <a:spcPct val="0"/>
        </a:spcAft>
        <a:defRPr sz="2800" b="1">
          <a:solidFill>
            <a:srgbClr val="FFC607"/>
          </a:solidFill>
          <a:latin typeface="Arial" charset="0"/>
          <a:ea typeface="ＭＳ Ｐゴシック" pitchFamily="34" charset="-128"/>
        </a:defRPr>
      </a:lvl3pPr>
      <a:lvl4pPr algn="ctr" rtl="0" fontAlgn="base">
        <a:spcBef>
          <a:spcPct val="0"/>
        </a:spcBef>
        <a:spcAft>
          <a:spcPct val="0"/>
        </a:spcAft>
        <a:defRPr sz="2800" b="1">
          <a:solidFill>
            <a:srgbClr val="FFC607"/>
          </a:solidFill>
          <a:latin typeface="Arial" charset="0"/>
          <a:ea typeface="ＭＳ Ｐゴシック" pitchFamily="34" charset="-128"/>
        </a:defRPr>
      </a:lvl4pPr>
      <a:lvl5pPr algn="ctr" rtl="0" fontAlgn="base">
        <a:spcBef>
          <a:spcPct val="0"/>
        </a:spcBef>
        <a:spcAft>
          <a:spcPct val="0"/>
        </a:spcAft>
        <a:defRPr sz="2800" b="1">
          <a:solidFill>
            <a:srgbClr val="FFC607"/>
          </a:solidFill>
          <a:latin typeface="Arial" charset="0"/>
          <a:ea typeface="ＭＳ Ｐゴシック" pitchFamily="34" charset="-128"/>
        </a:defRPr>
      </a:lvl5pPr>
      <a:lvl6pPr marL="457200" algn="ctr" rtl="0" fontAlgn="base">
        <a:spcBef>
          <a:spcPct val="0"/>
        </a:spcBef>
        <a:spcAft>
          <a:spcPct val="0"/>
        </a:spcAft>
        <a:defRPr sz="2800" b="1">
          <a:solidFill>
            <a:srgbClr val="FFC607"/>
          </a:solidFill>
          <a:latin typeface="Arial" charset="0"/>
          <a:ea typeface="ＭＳ Ｐゴシック" pitchFamily="34" charset="-128"/>
        </a:defRPr>
      </a:lvl6pPr>
      <a:lvl7pPr marL="914400" algn="ctr" rtl="0" fontAlgn="base">
        <a:spcBef>
          <a:spcPct val="0"/>
        </a:spcBef>
        <a:spcAft>
          <a:spcPct val="0"/>
        </a:spcAft>
        <a:defRPr sz="2800" b="1">
          <a:solidFill>
            <a:srgbClr val="FFC607"/>
          </a:solidFill>
          <a:latin typeface="Arial" charset="0"/>
          <a:ea typeface="ＭＳ Ｐゴシック" pitchFamily="34" charset="-128"/>
        </a:defRPr>
      </a:lvl7pPr>
      <a:lvl8pPr marL="1371600" algn="ctr" rtl="0" fontAlgn="base">
        <a:spcBef>
          <a:spcPct val="0"/>
        </a:spcBef>
        <a:spcAft>
          <a:spcPct val="0"/>
        </a:spcAft>
        <a:defRPr sz="2800" b="1">
          <a:solidFill>
            <a:srgbClr val="FFC607"/>
          </a:solidFill>
          <a:latin typeface="Arial" charset="0"/>
          <a:ea typeface="ＭＳ Ｐゴシック" pitchFamily="34" charset="-128"/>
        </a:defRPr>
      </a:lvl8pPr>
      <a:lvl9pPr marL="1828800" algn="ctr" rtl="0" fontAlgn="base">
        <a:spcBef>
          <a:spcPct val="0"/>
        </a:spcBef>
        <a:spcAft>
          <a:spcPct val="0"/>
        </a:spcAft>
        <a:defRPr sz="2800" b="1">
          <a:solidFill>
            <a:srgbClr val="FFC607"/>
          </a:solidFill>
          <a:latin typeface="Arial" charset="0"/>
          <a:ea typeface="ＭＳ Ｐゴシック" pitchFamily="34" charset="-128"/>
        </a:defRPr>
      </a:lvl9pPr>
    </p:titleStyle>
    <p:bodyStyle>
      <a:lvl1pPr marL="342900" indent="-342900" algn="l" rtl="0" fontAlgn="base">
        <a:spcBef>
          <a:spcPct val="20000"/>
        </a:spcBef>
        <a:spcAft>
          <a:spcPct val="0"/>
        </a:spcAft>
        <a:buChar char="•"/>
        <a:defRPr sz="2400">
          <a:solidFill>
            <a:schemeClr val="bg1"/>
          </a:solidFill>
          <a:latin typeface="+mn-lt"/>
          <a:ea typeface="+mn-ea"/>
          <a:cs typeface="+mn-cs"/>
        </a:defRPr>
      </a:lvl1pPr>
      <a:lvl2pPr marL="742950" indent="-285750" algn="l" rtl="0" fontAlgn="base">
        <a:spcBef>
          <a:spcPct val="20000"/>
        </a:spcBef>
        <a:spcAft>
          <a:spcPct val="0"/>
        </a:spcAft>
        <a:buChar char="–"/>
        <a:defRPr sz="2000">
          <a:solidFill>
            <a:schemeClr val="bg1"/>
          </a:solidFill>
          <a:latin typeface="+mn-lt"/>
          <a:ea typeface="+mn-ea"/>
        </a:defRPr>
      </a:lvl2pPr>
      <a:lvl3pPr marL="1143000" indent="-228600" algn="l" rtl="0" fontAlgn="base">
        <a:spcBef>
          <a:spcPct val="20000"/>
        </a:spcBef>
        <a:spcAft>
          <a:spcPct val="0"/>
        </a:spcAft>
        <a:buChar char="•"/>
        <a:defRPr sz="2000">
          <a:solidFill>
            <a:schemeClr val="bg1"/>
          </a:solidFill>
          <a:latin typeface="+mn-lt"/>
          <a:ea typeface="+mn-ea"/>
        </a:defRPr>
      </a:lvl3pPr>
      <a:lvl4pPr marL="1600200" indent="-228600" algn="l" rtl="0" fontAlgn="base">
        <a:spcBef>
          <a:spcPct val="20000"/>
        </a:spcBef>
        <a:spcAft>
          <a:spcPct val="0"/>
        </a:spcAft>
        <a:buChar char="–"/>
        <a:defRPr>
          <a:solidFill>
            <a:schemeClr val="bg1"/>
          </a:solidFill>
          <a:latin typeface="+mn-lt"/>
          <a:ea typeface="+mn-ea"/>
        </a:defRPr>
      </a:lvl4pPr>
      <a:lvl5pPr marL="2057400" indent="-228600" algn="l" rtl="0" fontAlgn="base">
        <a:spcBef>
          <a:spcPct val="20000"/>
        </a:spcBef>
        <a:spcAft>
          <a:spcPct val="0"/>
        </a:spcAft>
        <a:buChar char="»"/>
        <a:defRPr>
          <a:solidFill>
            <a:schemeClr val="bg1"/>
          </a:solidFill>
          <a:latin typeface="+mn-lt"/>
          <a:ea typeface="+mn-ea"/>
        </a:defRPr>
      </a:lvl5pPr>
      <a:lvl6pPr marL="2514600" indent="-228600" algn="l" rtl="0" fontAlgn="base">
        <a:spcBef>
          <a:spcPct val="20000"/>
        </a:spcBef>
        <a:spcAft>
          <a:spcPct val="0"/>
        </a:spcAft>
        <a:buChar char="»"/>
        <a:defRPr>
          <a:solidFill>
            <a:schemeClr val="bg1"/>
          </a:solidFill>
          <a:latin typeface="+mn-lt"/>
          <a:ea typeface="+mn-ea"/>
        </a:defRPr>
      </a:lvl6pPr>
      <a:lvl7pPr marL="2971800" indent="-228600" algn="l" rtl="0" fontAlgn="base">
        <a:spcBef>
          <a:spcPct val="20000"/>
        </a:spcBef>
        <a:spcAft>
          <a:spcPct val="0"/>
        </a:spcAft>
        <a:buChar char="»"/>
        <a:defRPr>
          <a:solidFill>
            <a:schemeClr val="bg1"/>
          </a:solidFill>
          <a:latin typeface="+mn-lt"/>
          <a:ea typeface="+mn-ea"/>
        </a:defRPr>
      </a:lvl7pPr>
      <a:lvl8pPr marL="3429000" indent="-228600" algn="l" rtl="0" fontAlgn="base">
        <a:spcBef>
          <a:spcPct val="20000"/>
        </a:spcBef>
        <a:spcAft>
          <a:spcPct val="0"/>
        </a:spcAft>
        <a:buChar char="»"/>
        <a:defRPr>
          <a:solidFill>
            <a:schemeClr val="bg1"/>
          </a:solidFill>
          <a:latin typeface="+mn-lt"/>
          <a:ea typeface="+mn-ea"/>
        </a:defRPr>
      </a:lvl8pPr>
      <a:lvl9pPr marL="3886200" indent="-228600" algn="l" rtl="0" fontAlgn="base">
        <a:spcBef>
          <a:spcPct val="20000"/>
        </a:spcBef>
        <a:spcAft>
          <a:spcPct val="0"/>
        </a:spcAft>
        <a:buChar char="»"/>
        <a:defRPr>
          <a:solidFill>
            <a:schemeClr val="bg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3.bin"/><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emf"/></Relationships>
</file>

<file path=ppt/slides/_rels/slide4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4.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notesSlide" Target="../notesSlides/notesSlide42.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sv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24711"/>
          <a:stretch/>
        </p:blipFill>
        <p:spPr>
          <a:xfrm>
            <a:off x="0" y="706967"/>
            <a:ext cx="9165166" cy="5520266"/>
          </a:xfrm>
          <a:prstGeom prst="rect">
            <a:avLst/>
          </a:prstGeom>
        </p:spPr>
      </p:pic>
      <p:sp>
        <p:nvSpPr>
          <p:cNvPr id="416770" name="Rectangle 2"/>
          <p:cNvSpPr>
            <a:spLocks noGrp="1" noChangeArrowheads="1"/>
          </p:cNvSpPr>
          <p:nvPr>
            <p:ph type="title"/>
          </p:nvPr>
        </p:nvSpPr>
        <p:spPr>
          <a:xfrm>
            <a:off x="685800" y="955942"/>
            <a:ext cx="7772400" cy="4717518"/>
          </a:xfrm>
        </p:spPr>
        <p:txBody>
          <a:bodyPr/>
          <a:lstStyle/>
          <a:p>
            <a:r>
              <a:rPr lang="en-AU" sz="4400" dirty="0"/>
              <a:t>Debris Discs</a:t>
            </a:r>
            <a:br>
              <a:rPr lang="en-AU" sz="4400" dirty="0"/>
            </a:br>
            <a:br>
              <a:rPr lang="en-AU" sz="4400" dirty="0"/>
            </a:br>
            <a:br>
              <a:rPr lang="en-AU" sz="4400" dirty="0"/>
            </a:br>
            <a:br>
              <a:rPr lang="en-AU" sz="4400" dirty="0"/>
            </a:br>
            <a:r>
              <a:rPr lang="en-AU" sz="4400" dirty="0"/>
              <a:t>A key component of planetary evolution</a:t>
            </a:r>
          </a:p>
        </p:txBody>
      </p:sp>
      <p:sp>
        <p:nvSpPr>
          <p:cNvPr id="3" name="TextBox 2"/>
          <p:cNvSpPr txBox="1"/>
          <p:nvPr/>
        </p:nvSpPr>
        <p:spPr>
          <a:xfrm>
            <a:off x="6633257" y="5943600"/>
            <a:ext cx="2377574" cy="276999"/>
          </a:xfrm>
          <a:prstGeom prst="rect">
            <a:avLst/>
          </a:prstGeom>
          <a:noFill/>
        </p:spPr>
        <p:txBody>
          <a:bodyPr wrap="none" rtlCol="0">
            <a:spAutoFit/>
          </a:bodyPr>
          <a:lstStyle/>
          <a:p>
            <a:r>
              <a:rPr lang="en-US" sz="1200" dirty="0"/>
              <a:t>Image Source: </a:t>
            </a:r>
            <a:r>
              <a:rPr lang="en-US" sz="1200" dirty="0" err="1"/>
              <a:t>Scitechdaily.com</a:t>
            </a:r>
            <a:endParaRPr lang="en-US" sz="1200" dirty="0"/>
          </a:p>
        </p:txBody>
      </p:sp>
      <p:sp>
        <p:nvSpPr>
          <p:cNvPr id="5" name="Rectangle 2"/>
          <p:cNvSpPr txBox="1">
            <a:spLocks noChangeArrowheads="1"/>
          </p:cNvSpPr>
          <p:nvPr/>
        </p:nvSpPr>
        <p:spPr bwMode="black">
          <a:xfrm>
            <a:off x="0" y="5922434"/>
            <a:ext cx="9144000" cy="1143000"/>
          </a:xfrm>
          <a:prstGeom prst="rect">
            <a:avLst/>
          </a:prstGeom>
          <a:noFill/>
          <a:ln w="9525">
            <a:noFill/>
            <a:miter lim="800000"/>
            <a:headEnd/>
            <a:tailEnd/>
          </a:ln>
          <a:effectLst>
            <a:outerShdw dist="35921" dir="2700000" algn="ctr" rotWithShape="0">
              <a:schemeClr val="tx1"/>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2800" b="1">
                <a:solidFill>
                  <a:srgbClr val="FFC607"/>
                </a:solidFill>
                <a:latin typeface="+mj-lt"/>
                <a:ea typeface="+mj-ea"/>
                <a:cs typeface="+mj-cs"/>
              </a:defRPr>
            </a:lvl1pPr>
            <a:lvl2pPr algn="ctr" rtl="0" fontAlgn="base">
              <a:spcBef>
                <a:spcPct val="0"/>
              </a:spcBef>
              <a:spcAft>
                <a:spcPct val="0"/>
              </a:spcAft>
              <a:defRPr sz="2800" b="1">
                <a:solidFill>
                  <a:srgbClr val="FFC607"/>
                </a:solidFill>
                <a:latin typeface="Arial" charset="0"/>
                <a:ea typeface="ＭＳ Ｐゴシック" pitchFamily="34" charset="-128"/>
              </a:defRPr>
            </a:lvl2pPr>
            <a:lvl3pPr algn="ctr" rtl="0" fontAlgn="base">
              <a:spcBef>
                <a:spcPct val="0"/>
              </a:spcBef>
              <a:spcAft>
                <a:spcPct val="0"/>
              </a:spcAft>
              <a:defRPr sz="2800" b="1">
                <a:solidFill>
                  <a:srgbClr val="FFC607"/>
                </a:solidFill>
                <a:latin typeface="Arial" charset="0"/>
                <a:ea typeface="ＭＳ Ｐゴシック" pitchFamily="34" charset="-128"/>
              </a:defRPr>
            </a:lvl3pPr>
            <a:lvl4pPr algn="ctr" rtl="0" fontAlgn="base">
              <a:spcBef>
                <a:spcPct val="0"/>
              </a:spcBef>
              <a:spcAft>
                <a:spcPct val="0"/>
              </a:spcAft>
              <a:defRPr sz="2800" b="1">
                <a:solidFill>
                  <a:srgbClr val="FFC607"/>
                </a:solidFill>
                <a:latin typeface="Arial" charset="0"/>
                <a:ea typeface="ＭＳ Ｐゴシック" pitchFamily="34" charset="-128"/>
              </a:defRPr>
            </a:lvl4pPr>
            <a:lvl5pPr algn="ctr" rtl="0" fontAlgn="base">
              <a:spcBef>
                <a:spcPct val="0"/>
              </a:spcBef>
              <a:spcAft>
                <a:spcPct val="0"/>
              </a:spcAft>
              <a:defRPr sz="2800" b="1">
                <a:solidFill>
                  <a:srgbClr val="FFC607"/>
                </a:solidFill>
                <a:latin typeface="Arial" charset="0"/>
                <a:ea typeface="ＭＳ Ｐゴシック" pitchFamily="34" charset="-128"/>
              </a:defRPr>
            </a:lvl5pPr>
            <a:lvl6pPr marL="457200" algn="ctr" rtl="0" fontAlgn="base">
              <a:spcBef>
                <a:spcPct val="0"/>
              </a:spcBef>
              <a:spcAft>
                <a:spcPct val="0"/>
              </a:spcAft>
              <a:defRPr sz="2800" b="1">
                <a:solidFill>
                  <a:srgbClr val="FFC607"/>
                </a:solidFill>
                <a:latin typeface="Arial" charset="0"/>
                <a:ea typeface="ＭＳ Ｐゴシック" pitchFamily="34" charset="-128"/>
              </a:defRPr>
            </a:lvl6pPr>
            <a:lvl7pPr marL="914400" algn="ctr" rtl="0" fontAlgn="base">
              <a:spcBef>
                <a:spcPct val="0"/>
              </a:spcBef>
              <a:spcAft>
                <a:spcPct val="0"/>
              </a:spcAft>
              <a:defRPr sz="2800" b="1">
                <a:solidFill>
                  <a:srgbClr val="FFC607"/>
                </a:solidFill>
                <a:latin typeface="Arial" charset="0"/>
                <a:ea typeface="ＭＳ Ｐゴシック" pitchFamily="34" charset="-128"/>
              </a:defRPr>
            </a:lvl7pPr>
            <a:lvl8pPr marL="1371600" algn="ctr" rtl="0" fontAlgn="base">
              <a:spcBef>
                <a:spcPct val="0"/>
              </a:spcBef>
              <a:spcAft>
                <a:spcPct val="0"/>
              </a:spcAft>
              <a:defRPr sz="2800" b="1">
                <a:solidFill>
                  <a:srgbClr val="FFC607"/>
                </a:solidFill>
                <a:latin typeface="Arial" charset="0"/>
                <a:ea typeface="ＭＳ Ｐゴシック" pitchFamily="34" charset="-128"/>
              </a:defRPr>
            </a:lvl8pPr>
            <a:lvl9pPr marL="1828800" algn="ctr" rtl="0" fontAlgn="base">
              <a:spcBef>
                <a:spcPct val="0"/>
              </a:spcBef>
              <a:spcAft>
                <a:spcPct val="0"/>
              </a:spcAft>
              <a:defRPr sz="2800" b="1">
                <a:solidFill>
                  <a:srgbClr val="FFC607"/>
                </a:solidFill>
                <a:latin typeface="Arial" charset="0"/>
                <a:ea typeface="ＭＳ Ｐゴシック" pitchFamily="34" charset="-128"/>
              </a:defRPr>
            </a:lvl9pPr>
          </a:lstStyle>
          <a:p>
            <a:r>
              <a:rPr lang="en-AU" sz="1600" dirty="0"/>
              <a:t>Supervisors: </a:t>
            </a:r>
            <a:r>
              <a:rPr lang="en-AU" sz="1600" dirty="0" err="1"/>
              <a:t>Prof.</a:t>
            </a:r>
            <a:r>
              <a:rPr lang="en-AU" sz="1600" dirty="0"/>
              <a:t> </a:t>
            </a:r>
            <a:r>
              <a:rPr lang="en-AU" sz="1600" dirty="0" err="1"/>
              <a:t>Jonti</a:t>
            </a:r>
            <a:r>
              <a:rPr lang="en-AU" sz="1600" dirty="0"/>
              <a:t> Horner, </a:t>
            </a:r>
            <a:r>
              <a:rPr lang="en-AU" sz="1600" dirty="0" err="1"/>
              <a:t>Dr.</a:t>
            </a:r>
            <a:r>
              <a:rPr lang="en-AU" sz="1600" dirty="0"/>
              <a:t> </a:t>
            </a:r>
            <a:r>
              <a:rPr lang="en-AU" sz="1600" dirty="0" err="1"/>
              <a:t>Jonty</a:t>
            </a:r>
            <a:r>
              <a:rPr lang="en-AU" sz="1600" dirty="0"/>
              <a:t> Marshall, and A/</a:t>
            </a:r>
            <a:r>
              <a:rPr lang="en-AU" sz="1600" dirty="0" err="1"/>
              <a:t>Prof.</a:t>
            </a:r>
            <a:r>
              <a:rPr lang="en-AU" sz="1600" dirty="0"/>
              <a:t> Stephen Marsden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BEB8E73A-D68A-2D45-AA45-BC732AF20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630" y="1103236"/>
            <a:ext cx="5397984" cy="4713732"/>
          </a:xfrm>
          <a:prstGeom prst="rect">
            <a:avLst/>
          </a:prstGeom>
        </p:spPr>
      </p:pic>
      <p:sp>
        <p:nvSpPr>
          <p:cNvPr id="6" name="TextBox 5">
            <a:extLst>
              <a:ext uri="{FF2B5EF4-FFF2-40B4-BE49-F238E27FC236}">
                <a16:creationId xmlns:a16="http://schemas.microsoft.com/office/drawing/2014/main" id="{5655EE10-55EE-C144-ABD3-F728F2EAB5B9}"/>
              </a:ext>
            </a:extLst>
          </p:cNvPr>
          <p:cNvSpPr txBox="1"/>
          <p:nvPr/>
        </p:nvSpPr>
        <p:spPr>
          <a:xfrm>
            <a:off x="3168374" y="6379780"/>
            <a:ext cx="3493264" cy="369332"/>
          </a:xfrm>
          <a:prstGeom prst="rect">
            <a:avLst/>
          </a:prstGeom>
          <a:noFill/>
        </p:spPr>
        <p:txBody>
          <a:bodyPr wrap="none" rtlCol="0">
            <a:spAutoFit/>
          </a:bodyPr>
          <a:lstStyle/>
          <a:p>
            <a:r>
              <a:rPr lang="en-AU" sz="1800" dirty="0"/>
              <a:t>Data from Cotton &amp; Song (2016)</a:t>
            </a:r>
            <a:endParaRPr lang="en-AU" sz="2800" dirty="0"/>
          </a:p>
        </p:txBody>
      </p:sp>
      <p:sp>
        <p:nvSpPr>
          <p:cNvPr id="7" name="TextBox 6">
            <a:extLst>
              <a:ext uri="{FF2B5EF4-FFF2-40B4-BE49-F238E27FC236}">
                <a16:creationId xmlns:a16="http://schemas.microsoft.com/office/drawing/2014/main" id="{2AADE82C-89A0-2A4E-8193-B6C24204296C}"/>
              </a:ext>
            </a:extLst>
          </p:cNvPr>
          <p:cNvSpPr txBox="1"/>
          <p:nvPr/>
        </p:nvSpPr>
        <p:spPr>
          <a:xfrm>
            <a:off x="5933029" y="1262555"/>
            <a:ext cx="1240341" cy="307777"/>
          </a:xfrm>
          <a:prstGeom prst="rect">
            <a:avLst/>
          </a:prstGeom>
          <a:noFill/>
        </p:spPr>
        <p:txBody>
          <a:bodyPr wrap="none" rtlCol="0">
            <a:spAutoFit/>
          </a:bodyPr>
          <a:lstStyle/>
          <a:p>
            <a:r>
              <a:rPr lang="en-AU" sz="1400" dirty="0">
                <a:solidFill>
                  <a:schemeClr val="tx1"/>
                </a:solidFill>
              </a:rPr>
              <a:t>Teff &gt; 7220 K</a:t>
            </a:r>
            <a:endParaRPr lang="en-AU" dirty="0">
              <a:solidFill>
                <a:schemeClr val="tx1"/>
              </a:solidFill>
            </a:endParaRPr>
          </a:p>
        </p:txBody>
      </p:sp>
      <p:sp>
        <p:nvSpPr>
          <p:cNvPr id="8" name="TextBox 7">
            <a:extLst>
              <a:ext uri="{FF2B5EF4-FFF2-40B4-BE49-F238E27FC236}">
                <a16:creationId xmlns:a16="http://schemas.microsoft.com/office/drawing/2014/main" id="{4AA381AA-DD45-434D-9702-B1262F36ED69}"/>
              </a:ext>
            </a:extLst>
          </p:cNvPr>
          <p:cNvSpPr txBox="1"/>
          <p:nvPr/>
        </p:nvSpPr>
        <p:spPr>
          <a:xfrm>
            <a:off x="5933029" y="3460102"/>
            <a:ext cx="1240341" cy="307777"/>
          </a:xfrm>
          <a:prstGeom prst="rect">
            <a:avLst/>
          </a:prstGeom>
          <a:noFill/>
        </p:spPr>
        <p:txBody>
          <a:bodyPr wrap="none" rtlCol="0">
            <a:spAutoFit/>
          </a:bodyPr>
          <a:lstStyle/>
          <a:p>
            <a:r>
              <a:rPr lang="en-AU" sz="1400" dirty="0">
                <a:solidFill>
                  <a:schemeClr val="tx1"/>
                </a:solidFill>
              </a:rPr>
              <a:t>Teff &lt; 7220 K</a:t>
            </a:r>
            <a:endParaRPr lang="en-AU" dirty="0">
              <a:solidFill>
                <a:schemeClr val="tx1"/>
              </a:solidFill>
            </a:endParaRPr>
          </a:p>
        </p:txBody>
      </p:sp>
    </p:spTree>
    <p:extLst>
      <p:ext uri="{BB962C8B-B14F-4D97-AF65-F5344CB8AC3E}">
        <p14:creationId xmlns:p14="http://schemas.microsoft.com/office/powerpoint/2010/main" val="349826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Chart&#10;&#10;Description automatically generated with medium confidence">
            <a:extLst>
              <a:ext uri="{FF2B5EF4-FFF2-40B4-BE49-F238E27FC236}">
                <a16:creationId xmlns:a16="http://schemas.microsoft.com/office/drawing/2014/main" id="{69FDED0F-2193-0648-A352-3EC491EE04E1}"/>
              </a:ext>
            </a:extLst>
          </p:cNvPr>
          <p:cNvPicPr>
            <a:picLocks noChangeAspect="1"/>
          </p:cNvPicPr>
          <p:nvPr/>
        </p:nvPicPr>
        <p:blipFill rotWithShape="1">
          <a:blip r:embed="rId3">
            <a:extLst>
              <a:ext uri="{28A0092B-C50C-407E-A947-70E740481C1C}">
                <a14:useLocalDpi xmlns:a14="http://schemas.microsoft.com/office/drawing/2010/main" val="0"/>
              </a:ext>
            </a:extLst>
          </a:blip>
          <a:srcRect l="35288" t="1543" r="10569" b="29637"/>
          <a:stretch/>
        </p:blipFill>
        <p:spPr bwMode="black">
          <a:xfrm>
            <a:off x="0" y="683171"/>
            <a:ext cx="9144000" cy="5800436"/>
          </a:xfrm>
          <a:prstGeom prst="rect">
            <a:avLst/>
          </a:prstGeom>
          <a:noFill/>
          <a:ln w="9525">
            <a:noFill/>
            <a:miter lim="800000"/>
            <a:headEnd/>
            <a:tailEnd/>
          </a:ln>
        </p:spPr>
      </p:pic>
      <p:sp>
        <p:nvSpPr>
          <p:cNvPr id="5" name="Rectangle 4">
            <a:extLst>
              <a:ext uri="{FF2B5EF4-FFF2-40B4-BE49-F238E27FC236}">
                <a16:creationId xmlns:a16="http://schemas.microsoft.com/office/drawing/2014/main" id="{819C4536-B4D8-2544-88FF-1EAF685ED0BF}"/>
              </a:ext>
            </a:extLst>
          </p:cNvPr>
          <p:cNvSpPr/>
          <p:nvPr/>
        </p:nvSpPr>
        <p:spPr bwMode="auto">
          <a:xfrm>
            <a:off x="4985399" y="814551"/>
            <a:ext cx="1473646" cy="4913587"/>
          </a:xfrm>
          <a:prstGeom prst="rect">
            <a:avLst/>
          </a:prstGeom>
          <a:solidFill>
            <a:schemeClr val="bg2">
              <a:lumMod val="60000"/>
              <a:lumOff val="40000"/>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6" name="Rectangle 5">
            <a:extLst>
              <a:ext uri="{FF2B5EF4-FFF2-40B4-BE49-F238E27FC236}">
                <a16:creationId xmlns:a16="http://schemas.microsoft.com/office/drawing/2014/main" id="{5C36729A-CCA7-5949-A193-4FB92D2C933A}"/>
              </a:ext>
            </a:extLst>
          </p:cNvPr>
          <p:cNvSpPr/>
          <p:nvPr/>
        </p:nvSpPr>
        <p:spPr bwMode="auto">
          <a:xfrm>
            <a:off x="5917324" y="814551"/>
            <a:ext cx="1881352" cy="4925849"/>
          </a:xfrm>
          <a:prstGeom prst="rect">
            <a:avLst/>
          </a:prstGeom>
          <a:solidFill>
            <a:schemeClr val="accent1">
              <a:lumMod val="90000"/>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7" name="Rectangle 6">
            <a:extLst>
              <a:ext uri="{FF2B5EF4-FFF2-40B4-BE49-F238E27FC236}">
                <a16:creationId xmlns:a16="http://schemas.microsoft.com/office/drawing/2014/main" id="{31CA0086-07C9-5346-81D2-EE444A13992F}"/>
              </a:ext>
            </a:extLst>
          </p:cNvPr>
          <p:cNvSpPr/>
          <p:nvPr/>
        </p:nvSpPr>
        <p:spPr bwMode="auto">
          <a:xfrm>
            <a:off x="7451834" y="814551"/>
            <a:ext cx="1692165" cy="4913587"/>
          </a:xfrm>
          <a:prstGeom prst="rect">
            <a:avLst/>
          </a:prstGeom>
          <a:solidFill>
            <a:schemeClr val="accent2">
              <a:lumMod val="20000"/>
              <a:lumOff val="80000"/>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8" name="TextBox 7">
            <a:extLst>
              <a:ext uri="{FF2B5EF4-FFF2-40B4-BE49-F238E27FC236}">
                <a16:creationId xmlns:a16="http://schemas.microsoft.com/office/drawing/2014/main" id="{63400E22-4AA9-A845-A2AD-7E27BF68294B}"/>
              </a:ext>
            </a:extLst>
          </p:cNvPr>
          <p:cNvSpPr txBox="1"/>
          <p:nvPr/>
        </p:nvSpPr>
        <p:spPr>
          <a:xfrm>
            <a:off x="6106510" y="929807"/>
            <a:ext cx="1196687" cy="400110"/>
          </a:xfrm>
          <a:prstGeom prst="rect">
            <a:avLst/>
          </a:prstGeom>
          <a:noFill/>
        </p:spPr>
        <p:txBody>
          <a:bodyPr wrap="none" rtlCol="0">
            <a:spAutoFit/>
          </a:bodyPr>
          <a:lstStyle/>
          <a:p>
            <a:r>
              <a:rPr lang="en-US" dirty="0">
                <a:solidFill>
                  <a:srgbClr val="000000"/>
                </a:solidFill>
              </a:rPr>
              <a:t>Herschel</a:t>
            </a:r>
          </a:p>
        </p:txBody>
      </p:sp>
      <p:sp>
        <p:nvSpPr>
          <p:cNvPr id="9" name="TextBox 8">
            <a:extLst>
              <a:ext uri="{FF2B5EF4-FFF2-40B4-BE49-F238E27FC236}">
                <a16:creationId xmlns:a16="http://schemas.microsoft.com/office/drawing/2014/main" id="{52121919-7197-7D44-86D1-9FBEDD54E1C2}"/>
              </a:ext>
            </a:extLst>
          </p:cNvPr>
          <p:cNvSpPr txBox="1"/>
          <p:nvPr/>
        </p:nvSpPr>
        <p:spPr>
          <a:xfrm>
            <a:off x="7691022" y="929807"/>
            <a:ext cx="968652" cy="400110"/>
          </a:xfrm>
          <a:prstGeom prst="rect">
            <a:avLst/>
          </a:prstGeom>
          <a:noFill/>
        </p:spPr>
        <p:txBody>
          <a:bodyPr wrap="square" rtlCol="0">
            <a:spAutoFit/>
          </a:bodyPr>
          <a:lstStyle/>
          <a:p>
            <a:r>
              <a:rPr lang="en-US" dirty="0">
                <a:solidFill>
                  <a:srgbClr val="000000"/>
                </a:solidFill>
              </a:rPr>
              <a:t>ALMA</a:t>
            </a:r>
          </a:p>
        </p:txBody>
      </p:sp>
      <p:sp>
        <p:nvSpPr>
          <p:cNvPr id="10" name="TextBox 9">
            <a:extLst>
              <a:ext uri="{FF2B5EF4-FFF2-40B4-BE49-F238E27FC236}">
                <a16:creationId xmlns:a16="http://schemas.microsoft.com/office/drawing/2014/main" id="{FBA72FB6-B8A0-3D49-8CFE-6560E77B1860}"/>
              </a:ext>
            </a:extLst>
          </p:cNvPr>
          <p:cNvSpPr txBox="1"/>
          <p:nvPr/>
        </p:nvSpPr>
        <p:spPr>
          <a:xfrm>
            <a:off x="4985400" y="929807"/>
            <a:ext cx="783287" cy="400110"/>
          </a:xfrm>
          <a:prstGeom prst="rect">
            <a:avLst/>
          </a:prstGeom>
          <a:noFill/>
        </p:spPr>
        <p:txBody>
          <a:bodyPr wrap="none" rtlCol="0">
            <a:spAutoFit/>
          </a:bodyPr>
          <a:lstStyle/>
          <a:p>
            <a:r>
              <a:rPr lang="en-US" dirty="0">
                <a:solidFill>
                  <a:srgbClr val="000000"/>
                </a:solidFill>
              </a:rPr>
              <a:t>IRAS</a:t>
            </a:r>
          </a:p>
        </p:txBody>
      </p:sp>
      <p:sp>
        <p:nvSpPr>
          <p:cNvPr id="11" name="Rectangle 10">
            <a:extLst>
              <a:ext uri="{FF2B5EF4-FFF2-40B4-BE49-F238E27FC236}">
                <a16:creationId xmlns:a16="http://schemas.microsoft.com/office/drawing/2014/main" id="{5237549F-6961-D749-AD75-CD0FDC190B36}"/>
              </a:ext>
            </a:extLst>
          </p:cNvPr>
          <p:cNvSpPr/>
          <p:nvPr/>
        </p:nvSpPr>
        <p:spPr bwMode="auto">
          <a:xfrm>
            <a:off x="3969077" y="802292"/>
            <a:ext cx="2815932" cy="4913587"/>
          </a:xfrm>
          <a:prstGeom prst="rect">
            <a:avLst/>
          </a:prstGeom>
          <a:solidFill>
            <a:srgbClr val="FF0000">
              <a:alpha val="2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pitchFamily="34" charset="-128"/>
            </a:endParaRPr>
          </a:p>
        </p:txBody>
      </p:sp>
      <p:sp>
        <p:nvSpPr>
          <p:cNvPr id="12" name="TextBox 11">
            <a:extLst>
              <a:ext uri="{FF2B5EF4-FFF2-40B4-BE49-F238E27FC236}">
                <a16:creationId xmlns:a16="http://schemas.microsoft.com/office/drawing/2014/main" id="{432E8634-A696-DD45-AA8C-02727A07F200}"/>
              </a:ext>
            </a:extLst>
          </p:cNvPr>
          <p:cNvSpPr txBox="1"/>
          <p:nvPr/>
        </p:nvSpPr>
        <p:spPr>
          <a:xfrm>
            <a:off x="3552755" y="929807"/>
            <a:ext cx="982961" cy="400110"/>
          </a:xfrm>
          <a:prstGeom prst="rect">
            <a:avLst/>
          </a:prstGeom>
          <a:noFill/>
        </p:spPr>
        <p:txBody>
          <a:bodyPr wrap="none" rtlCol="0">
            <a:spAutoFit/>
          </a:bodyPr>
          <a:lstStyle/>
          <a:p>
            <a:r>
              <a:rPr lang="en-US" dirty="0">
                <a:solidFill>
                  <a:srgbClr val="000000"/>
                </a:solidFill>
              </a:rPr>
              <a:t>Spitzer</a:t>
            </a:r>
          </a:p>
        </p:txBody>
      </p:sp>
    </p:spTree>
    <p:extLst>
      <p:ext uri="{BB962C8B-B14F-4D97-AF65-F5344CB8AC3E}">
        <p14:creationId xmlns:p14="http://schemas.microsoft.com/office/powerpoint/2010/main" val="262255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2A75-8A60-4737-9910-8CE62729D241}"/>
              </a:ext>
            </a:extLst>
          </p:cNvPr>
          <p:cNvSpPr>
            <a:spLocks noGrp="1"/>
          </p:cNvSpPr>
          <p:nvPr>
            <p:ph type="title"/>
          </p:nvPr>
        </p:nvSpPr>
        <p:spPr/>
        <p:txBody>
          <a:bodyPr/>
          <a:lstStyle/>
          <a:p>
            <a:r>
              <a:rPr lang="en-AU" dirty="0"/>
              <a:t>Case Study: HD 105211 | Eta Cru</a:t>
            </a:r>
          </a:p>
        </p:txBody>
      </p:sp>
      <p:sp>
        <p:nvSpPr>
          <p:cNvPr id="6" name="Content Placeholder 5">
            <a:extLst>
              <a:ext uri="{FF2B5EF4-FFF2-40B4-BE49-F238E27FC236}">
                <a16:creationId xmlns:a16="http://schemas.microsoft.com/office/drawing/2014/main" id="{6614CB43-4AFA-4DE6-9277-25975E859275}"/>
              </a:ext>
            </a:extLst>
          </p:cNvPr>
          <p:cNvSpPr>
            <a:spLocks noGrp="1"/>
          </p:cNvSpPr>
          <p:nvPr>
            <p:ph idx="1"/>
          </p:nvPr>
        </p:nvSpPr>
        <p:spPr/>
        <p:txBody>
          <a:bodyPr/>
          <a:lstStyle/>
          <a:p>
            <a:endParaRPr lang="en-AU" dirty="0"/>
          </a:p>
        </p:txBody>
      </p:sp>
      <p:pic>
        <p:nvPicPr>
          <p:cNvPr id="1026" name="Picture 2" descr="Image result for southern cross and pointers">
            <a:extLst>
              <a:ext uri="{FF2B5EF4-FFF2-40B4-BE49-F238E27FC236}">
                <a16:creationId xmlns:a16="http://schemas.microsoft.com/office/drawing/2014/main" id="{6BC4F3E4-71C7-4A4A-8202-9634224DA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634" y="1676227"/>
            <a:ext cx="6392732" cy="441977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Oval 6">
            <a:extLst>
              <a:ext uri="{FF2B5EF4-FFF2-40B4-BE49-F238E27FC236}">
                <a16:creationId xmlns:a16="http://schemas.microsoft.com/office/drawing/2014/main" id="{66E30D05-DBFD-4B79-A94D-63292F31FBEC}"/>
              </a:ext>
            </a:extLst>
          </p:cNvPr>
          <p:cNvSpPr/>
          <p:nvPr/>
        </p:nvSpPr>
        <p:spPr bwMode="auto">
          <a:xfrm>
            <a:off x="5552501" y="4516916"/>
            <a:ext cx="154236" cy="154236"/>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Tree>
    <p:extLst>
      <p:ext uri="{BB962C8B-B14F-4D97-AF65-F5344CB8AC3E}">
        <p14:creationId xmlns:p14="http://schemas.microsoft.com/office/powerpoint/2010/main" val="67338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EB4173-ADC3-461B-A499-9C541E9B6DB5}"/>
              </a:ext>
            </a:extLst>
          </p:cNvPr>
          <p:cNvSpPr>
            <a:spLocks noGrp="1"/>
          </p:cNvSpPr>
          <p:nvPr>
            <p:ph idx="1"/>
          </p:nvPr>
        </p:nvSpPr>
        <p:spPr>
          <a:xfrm>
            <a:off x="355294" y="2058318"/>
            <a:ext cx="7772400" cy="4114800"/>
          </a:xfrm>
        </p:spPr>
        <p:txBody>
          <a:bodyPr/>
          <a:lstStyle/>
          <a:p>
            <a:pPr marL="0" indent="0">
              <a:buNone/>
            </a:pPr>
            <a:r>
              <a:rPr lang="en-AU" dirty="0"/>
              <a:t>Spitzer Observation</a:t>
            </a:r>
          </a:p>
          <a:p>
            <a:pPr marL="0" indent="0">
              <a:buNone/>
            </a:pPr>
            <a:r>
              <a:rPr lang="en-AU" dirty="0"/>
              <a:t>of</a:t>
            </a:r>
          </a:p>
          <a:p>
            <a:pPr marL="0" indent="0">
              <a:buNone/>
            </a:pPr>
            <a:r>
              <a:rPr lang="en-AU" dirty="0"/>
              <a:t>HD 105211</a:t>
            </a:r>
          </a:p>
          <a:p>
            <a:pPr marL="0" indent="0">
              <a:buNone/>
            </a:pPr>
            <a:r>
              <a:rPr lang="en-AU" dirty="0" err="1"/>
              <a:t>Beichman</a:t>
            </a:r>
            <a:r>
              <a:rPr lang="en-AU" dirty="0"/>
              <a:t> et. al. (2006)</a:t>
            </a:r>
          </a:p>
        </p:txBody>
      </p:sp>
      <p:pic>
        <p:nvPicPr>
          <p:cNvPr id="4" name="Picture 3" descr="Screen Shot 2016-07-06 at 5.19.48 PM.png">
            <a:extLst>
              <a:ext uri="{FF2B5EF4-FFF2-40B4-BE49-F238E27FC236}">
                <a16:creationId xmlns:a16="http://schemas.microsoft.com/office/drawing/2014/main" id="{E187B1DF-0CC6-4395-955E-B7A3716E9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881" y="524933"/>
            <a:ext cx="5342119" cy="5571067"/>
          </a:xfrm>
          <a:prstGeom prst="rect">
            <a:avLst/>
          </a:prstGeom>
        </p:spPr>
      </p:pic>
    </p:spTree>
    <p:extLst>
      <p:ext uri="{BB962C8B-B14F-4D97-AF65-F5344CB8AC3E}">
        <p14:creationId xmlns:p14="http://schemas.microsoft.com/office/powerpoint/2010/main" val="2488137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410D-0542-42B5-9EE3-CEB6521F0579}"/>
              </a:ext>
            </a:extLst>
          </p:cNvPr>
          <p:cNvSpPr>
            <a:spLocks noGrp="1"/>
          </p:cNvSpPr>
          <p:nvPr>
            <p:ph type="title"/>
          </p:nvPr>
        </p:nvSpPr>
        <p:spPr/>
        <p:txBody>
          <a:bodyPr/>
          <a:lstStyle/>
          <a:p>
            <a:r>
              <a:rPr lang="en-AU" dirty="0"/>
              <a:t>CASE STUDY: HD 105211</a:t>
            </a:r>
          </a:p>
        </p:txBody>
      </p:sp>
      <p:sp>
        <p:nvSpPr>
          <p:cNvPr id="3" name="Content Placeholder 2">
            <a:extLst>
              <a:ext uri="{FF2B5EF4-FFF2-40B4-BE49-F238E27FC236}">
                <a16:creationId xmlns:a16="http://schemas.microsoft.com/office/drawing/2014/main" id="{95361AF0-62E5-46E0-825E-A9A1CAF1DF5D}"/>
              </a:ext>
            </a:extLst>
          </p:cNvPr>
          <p:cNvSpPr>
            <a:spLocks noGrp="1"/>
          </p:cNvSpPr>
          <p:nvPr>
            <p:ph idx="1"/>
          </p:nvPr>
        </p:nvSpPr>
        <p:spPr/>
        <p:txBody>
          <a:bodyPr/>
          <a:lstStyle/>
          <a:p>
            <a:r>
              <a:rPr lang="en-AU" dirty="0"/>
              <a:t>Spectral Type: F2 V (</a:t>
            </a:r>
            <a:r>
              <a:rPr lang="en-AU" dirty="0" err="1"/>
              <a:t>Gray</a:t>
            </a:r>
            <a:r>
              <a:rPr lang="en-AU" dirty="0"/>
              <a:t> et. al. 2006)</a:t>
            </a:r>
          </a:p>
          <a:p>
            <a:r>
              <a:rPr lang="en-AU" dirty="0"/>
              <a:t>Luminosity: 6.6 times brighter than our Sun (Allende </a:t>
            </a:r>
            <a:r>
              <a:rPr lang="en-AU" dirty="0" err="1"/>
              <a:t>Preito</a:t>
            </a:r>
            <a:r>
              <a:rPr lang="en-AU" dirty="0"/>
              <a:t> &amp; Lambert 1999)</a:t>
            </a:r>
          </a:p>
          <a:p>
            <a:r>
              <a:rPr lang="en-AU" dirty="0"/>
              <a:t>Distance: 19.76 parsecs (van </a:t>
            </a:r>
            <a:r>
              <a:rPr lang="en-AU" dirty="0" err="1"/>
              <a:t>Leewen</a:t>
            </a:r>
            <a:r>
              <a:rPr lang="en-AU" dirty="0"/>
              <a:t> et al. 2007)</a:t>
            </a:r>
          </a:p>
          <a:p>
            <a:r>
              <a:rPr lang="en-AU" dirty="0"/>
              <a:t>Age: 1.30 – 3.99 </a:t>
            </a:r>
            <a:r>
              <a:rPr lang="en-AU" dirty="0" err="1"/>
              <a:t>Gyr</a:t>
            </a:r>
            <a:r>
              <a:rPr lang="en-AU" dirty="0"/>
              <a:t> (</a:t>
            </a:r>
            <a:r>
              <a:rPr lang="en-AU" dirty="0" err="1"/>
              <a:t>Gray</a:t>
            </a:r>
            <a:r>
              <a:rPr lang="en-AU" dirty="0"/>
              <a:t> et. al. 2006)</a:t>
            </a:r>
          </a:p>
          <a:p>
            <a:r>
              <a:rPr lang="en-AU" dirty="0"/>
              <a:t>Temperature: 7244 K (</a:t>
            </a:r>
            <a:r>
              <a:rPr lang="en-AU" dirty="0" err="1"/>
              <a:t>Gray</a:t>
            </a:r>
            <a:r>
              <a:rPr lang="en-AU" dirty="0"/>
              <a:t> et. al. 2006)</a:t>
            </a:r>
          </a:p>
          <a:p>
            <a:r>
              <a:rPr lang="en-AU" dirty="0"/>
              <a:t>First Identified as a Debris Disc with Spitzer – </a:t>
            </a:r>
            <a:br>
              <a:rPr lang="en-AU" dirty="0"/>
            </a:br>
            <a:r>
              <a:rPr lang="en-AU" dirty="0"/>
              <a:t>70 micron (Werner et al. 2004)</a:t>
            </a:r>
          </a:p>
        </p:txBody>
      </p:sp>
    </p:spTree>
    <p:extLst>
      <p:ext uri="{BB962C8B-B14F-4D97-AF65-F5344CB8AC3E}">
        <p14:creationId xmlns:p14="http://schemas.microsoft.com/office/powerpoint/2010/main" val="60350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267" y="334432"/>
            <a:ext cx="7772400" cy="1143000"/>
          </a:xfrm>
        </p:spPr>
        <p:txBody>
          <a:bodyPr/>
          <a:lstStyle/>
          <a:p>
            <a:r>
              <a:rPr lang="en-US" dirty="0"/>
              <a:t>HD 105211 – Archival Data – Optical/IR</a:t>
            </a:r>
          </a:p>
        </p:txBody>
      </p:sp>
      <p:pic>
        <p:nvPicPr>
          <p:cNvPr id="5" name="Picture 4">
            <a:extLst>
              <a:ext uri="{FF2B5EF4-FFF2-40B4-BE49-F238E27FC236}">
                <a16:creationId xmlns:a16="http://schemas.microsoft.com/office/drawing/2014/main" id="{67F60947-C824-184B-846A-C9FE3480E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1231900"/>
            <a:ext cx="5842000" cy="4394200"/>
          </a:xfrm>
          <a:prstGeom prst="rect">
            <a:avLst/>
          </a:prstGeom>
        </p:spPr>
      </p:pic>
      <p:grpSp>
        <p:nvGrpSpPr>
          <p:cNvPr id="6" name="Group 5">
            <a:extLst>
              <a:ext uri="{FF2B5EF4-FFF2-40B4-BE49-F238E27FC236}">
                <a16:creationId xmlns:a16="http://schemas.microsoft.com/office/drawing/2014/main" id="{CC483FA6-F113-0742-83F0-64C44E11A97F}"/>
              </a:ext>
            </a:extLst>
          </p:cNvPr>
          <p:cNvGrpSpPr/>
          <p:nvPr/>
        </p:nvGrpSpPr>
        <p:grpSpPr>
          <a:xfrm>
            <a:off x="1240221" y="1231900"/>
            <a:ext cx="6252779" cy="4884298"/>
            <a:chOff x="1240221" y="1231900"/>
            <a:chExt cx="6252779" cy="4884298"/>
          </a:xfrm>
        </p:grpSpPr>
        <p:sp>
          <p:nvSpPr>
            <p:cNvPr id="7" name="Rectangle 6">
              <a:extLst>
                <a:ext uri="{FF2B5EF4-FFF2-40B4-BE49-F238E27FC236}">
                  <a16:creationId xmlns:a16="http://schemas.microsoft.com/office/drawing/2014/main" id="{498F9941-7F1E-3144-89B5-E611DFA49D45}"/>
                </a:ext>
              </a:extLst>
            </p:cNvPr>
            <p:cNvSpPr/>
            <p:nvPr/>
          </p:nvSpPr>
          <p:spPr bwMode="auto">
            <a:xfrm>
              <a:off x="1240221" y="1231900"/>
              <a:ext cx="588579" cy="4884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8" name="Rectangle 7">
              <a:extLst>
                <a:ext uri="{FF2B5EF4-FFF2-40B4-BE49-F238E27FC236}">
                  <a16:creationId xmlns:a16="http://schemas.microsoft.com/office/drawing/2014/main" id="{CF235CE5-BF14-9D45-BB1E-7457A128838D}"/>
                </a:ext>
              </a:extLst>
            </p:cNvPr>
            <p:cNvSpPr/>
            <p:nvPr/>
          </p:nvSpPr>
          <p:spPr bwMode="auto">
            <a:xfrm>
              <a:off x="1651000" y="5592978"/>
              <a:ext cx="5842000" cy="5232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9" name="TextBox 8">
              <a:extLst>
                <a:ext uri="{FF2B5EF4-FFF2-40B4-BE49-F238E27FC236}">
                  <a16:creationId xmlns:a16="http://schemas.microsoft.com/office/drawing/2014/main" id="{473FDB38-3E69-DB45-9434-41F42B70B2B1}"/>
                </a:ext>
              </a:extLst>
            </p:cNvPr>
            <p:cNvSpPr txBox="1"/>
            <p:nvPr/>
          </p:nvSpPr>
          <p:spPr>
            <a:xfrm rot="16200000">
              <a:off x="890215" y="3167390"/>
              <a:ext cx="1521570" cy="523220"/>
            </a:xfrm>
            <a:prstGeom prst="rect">
              <a:avLst/>
            </a:prstGeom>
            <a:solidFill>
              <a:schemeClr val="bg1"/>
            </a:solidFill>
          </p:spPr>
          <p:txBody>
            <a:bodyPr wrap="none" rtlCol="0">
              <a:spAutoFit/>
            </a:bodyPr>
            <a:lstStyle/>
            <a:p>
              <a:r>
                <a:rPr lang="en-AU" sz="2800" dirty="0">
                  <a:solidFill>
                    <a:schemeClr val="tx1"/>
                  </a:solidFill>
                </a:rPr>
                <a:t>Flux [Jy]</a:t>
              </a:r>
            </a:p>
          </p:txBody>
        </p:sp>
        <p:sp>
          <p:nvSpPr>
            <p:cNvPr id="10" name="TextBox 9">
              <a:extLst>
                <a:ext uri="{FF2B5EF4-FFF2-40B4-BE49-F238E27FC236}">
                  <a16:creationId xmlns:a16="http://schemas.microsoft.com/office/drawing/2014/main" id="{06213998-4DBE-BA44-9284-C4FD2F60A473}"/>
                </a:ext>
              </a:extLst>
            </p:cNvPr>
            <p:cNvSpPr txBox="1"/>
            <p:nvPr/>
          </p:nvSpPr>
          <p:spPr>
            <a:xfrm>
              <a:off x="3018589" y="5364490"/>
              <a:ext cx="2875594" cy="523220"/>
            </a:xfrm>
            <a:prstGeom prst="rect">
              <a:avLst/>
            </a:prstGeom>
            <a:solidFill>
              <a:schemeClr val="bg1"/>
            </a:solidFill>
          </p:spPr>
          <p:txBody>
            <a:bodyPr wrap="none" rtlCol="0">
              <a:spAutoFit/>
            </a:bodyPr>
            <a:lstStyle/>
            <a:p>
              <a:r>
                <a:rPr lang="en-AU" sz="2800" dirty="0">
                  <a:solidFill>
                    <a:schemeClr val="tx1"/>
                  </a:solidFill>
                </a:rPr>
                <a:t>Wavelength [µm]</a:t>
              </a:r>
            </a:p>
          </p:txBody>
        </p:sp>
      </p:grpSp>
    </p:spTree>
    <p:extLst>
      <p:ext uri="{BB962C8B-B14F-4D97-AF65-F5344CB8AC3E}">
        <p14:creationId xmlns:p14="http://schemas.microsoft.com/office/powerpoint/2010/main" val="281132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94267" y="334432"/>
            <a:ext cx="7772400" cy="1143000"/>
          </a:xfrm>
        </p:spPr>
        <p:txBody>
          <a:bodyPr/>
          <a:lstStyle/>
          <a:p>
            <a:r>
              <a:rPr lang="en-US" dirty="0"/>
              <a:t>HD 105211 – Stellar Model</a:t>
            </a:r>
          </a:p>
        </p:txBody>
      </p:sp>
      <p:pic>
        <p:nvPicPr>
          <p:cNvPr id="13" name="Picture 12">
            <a:extLst>
              <a:ext uri="{FF2B5EF4-FFF2-40B4-BE49-F238E27FC236}">
                <a16:creationId xmlns:a16="http://schemas.microsoft.com/office/drawing/2014/main" id="{DD1A1542-FCDA-1F4F-8170-1FE19E4DD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1231900"/>
            <a:ext cx="5842000" cy="4394200"/>
          </a:xfrm>
          <a:prstGeom prst="rect">
            <a:avLst/>
          </a:prstGeom>
        </p:spPr>
      </p:pic>
      <p:grpSp>
        <p:nvGrpSpPr>
          <p:cNvPr id="14" name="Group 13">
            <a:extLst>
              <a:ext uri="{FF2B5EF4-FFF2-40B4-BE49-F238E27FC236}">
                <a16:creationId xmlns:a16="http://schemas.microsoft.com/office/drawing/2014/main" id="{5EE69D41-83AB-5E4A-99C6-645CA7F43AB5}"/>
              </a:ext>
            </a:extLst>
          </p:cNvPr>
          <p:cNvGrpSpPr/>
          <p:nvPr/>
        </p:nvGrpSpPr>
        <p:grpSpPr>
          <a:xfrm>
            <a:off x="1240222" y="1231900"/>
            <a:ext cx="6252778" cy="4884298"/>
            <a:chOff x="1240222" y="1231900"/>
            <a:chExt cx="6252778" cy="4884298"/>
          </a:xfrm>
        </p:grpSpPr>
        <p:sp>
          <p:nvSpPr>
            <p:cNvPr id="15" name="Rectangle 14">
              <a:extLst>
                <a:ext uri="{FF2B5EF4-FFF2-40B4-BE49-F238E27FC236}">
                  <a16:creationId xmlns:a16="http://schemas.microsoft.com/office/drawing/2014/main" id="{786565CA-AC07-2B40-8B61-E5C001276B26}"/>
                </a:ext>
              </a:extLst>
            </p:cNvPr>
            <p:cNvSpPr/>
            <p:nvPr/>
          </p:nvSpPr>
          <p:spPr bwMode="auto">
            <a:xfrm>
              <a:off x="1240222" y="1231900"/>
              <a:ext cx="672390" cy="4884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id="{041AE821-7A29-8145-A1A4-42B60F1BE8DE}"/>
                </a:ext>
              </a:extLst>
            </p:cNvPr>
            <p:cNvSpPr/>
            <p:nvPr/>
          </p:nvSpPr>
          <p:spPr bwMode="auto">
            <a:xfrm>
              <a:off x="1651000" y="5592978"/>
              <a:ext cx="5842000" cy="5232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17" name="TextBox 16">
              <a:extLst>
                <a:ext uri="{FF2B5EF4-FFF2-40B4-BE49-F238E27FC236}">
                  <a16:creationId xmlns:a16="http://schemas.microsoft.com/office/drawing/2014/main" id="{31A9B5A7-FAE7-AD4A-BA6D-2DE4A45DAF16}"/>
                </a:ext>
              </a:extLst>
            </p:cNvPr>
            <p:cNvSpPr txBox="1"/>
            <p:nvPr/>
          </p:nvSpPr>
          <p:spPr>
            <a:xfrm rot="16200000">
              <a:off x="890215" y="3167390"/>
              <a:ext cx="1521570" cy="523220"/>
            </a:xfrm>
            <a:prstGeom prst="rect">
              <a:avLst/>
            </a:prstGeom>
            <a:solidFill>
              <a:schemeClr val="bg1"/>
            </a:solidFill>
          </p:spPr>
          <p:txBody>
            <a:bodyPr wrap="none" rtlCol="0">
              <a:spAutoFit/>
            </a:bodyPr>
            <a:lstStyle/>
            <a:p>
              <a:r>
                <a:rPr lang="en-AU" sz="2800" dirty="0">
                  <a:solidFill>
                    <a:schemeClr val="tx1"/>
                  </a:solidFill>
                </a:rPr>
                <a:t>Flux [Jy]</a:t>
              </a:r>
            </a:p>
          </p:txBody>
        </p:sp>
        <p:sp>
          <p:nvSpPr>
            <p:cNvPr id="18" name="TextBox 17">
              <a:extLst>
                <a:ext uri="{FF2B5EF4-FFF2-40B4-BE49-F238E27FC236}">
                  <a16:creationId xmlns:a16="http://schemas.microsoft.com/office/drawing/2014/main" id="{3BBB383B-B36A-604C-A08C-A64BD9CBC847}"/>
                </a:ext>
              </a:extLst>
            </p:cNvPr>
            <p:cNvSpPr txBox="1"/>
            <p:nvPr/>
          </p:nvSpPr>
          <p:spPr>
            <a:xfrm>
              <a:off x="3018589" y="5364490"/>
              <a:ext cx="2875594" cy="523220"/>
            </a:xfrm>
            <a:prstGeom prst="rect">
              <a:avLst/>
            </a:prstGeom>
            <a:solidFill>
              <a:schemeClr val="bg1"/>
            </a:solidFill>
          </p:spPr>
          <p:txBody>
            <a:bodyPr wrap="none" rtlCol="0">
              <a:spAutoFit/>
            </a:bodyPr>
            <a:lstStyle/>
            <a:p>
              <a:r>
                <a:rPr lang="en-AU" sz="2800" dirty="0">
                  <a:solidFill>
                    <a:schemeClr val="tx1"/>
                  </a:solidFill>
                </a:rPr>
                <a:t>Wavelength [µm]</a:t>
              </a:r>
            </a:p>
          </p:txBody>
        </p:sp>
      </p:grpSp>
    </p:spTree>
    <p:extLst>
      <p:ext uri="{BB962C8B-B14F-4D97-AF65-F5344CB8AC3E}">
        <p14:creationId xmlns:p14="http://schemas.microsoft.com/office/powerpoint/2010/main" val="3995524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867" y="347132"/>
            <a:ext cx="7772400" cy="1143000"/>
          </a:xfrm>
        </p:spPr>
        <p:txBody>
          <a:bodyPr/>
          <a:lstStyle/>
          <a:p>
            <a:r>
              <a:rPr lang="en-US" dirty="0"/>
              <a:t>HD 105211 – IRS Spectrum</a:t>
            </a:r>
          </a:p>
        </p:txBody>
      </p:sp>
      <p:pic>
        <p:nvPicPr>
          <p:cNvPr id="5" name="Picture 4">
            <a:extLst>
              <a:ext uri="{FF2B5EF4-FFF2-40B4-BE49-F238E27FC236}">
                <a16:creationId xmlns:a16="http://schemas.microsoft.com/office/drawing/2014/main" id="{58736D41-C346-424D-8C2B-BAECBDA7A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1231900"/>
            <a:ext cx="5842000" cy="4394200"/>
          </a:xfrm>
          <a:prstGeom prst="rect">
            <a:avLst/>
          </a:prstGeom>
        </p:spPr>
      </p:pic>
      <p:grpSp>
        <p:nvGrpSpPr>
          <p:cNvPr id="6" name="Group 5">
            <a:extLst>
              <a:ext uri="{FF2B5EF4-FFF2-40B4-BE49-F238E27FC236}">
                <a16:creationId xmlns:a16="http://schemas.microsoft.com/office/drawing/2014/main" id="{58E8B32B-1905-1D47-9C45-F57493F7B867}"/>
              </a:ext>
            </a:extLst>
          </p:cNvPr>
          <p:cNvGrpSpPr/>
          <p:nvPr/>
        </p:nvGrpSpPr>
        <p:grpSpPr>
          <a:xfrm>
            <a:off x="1240221" y="1231900"/>
            <a:ext cx="6252779" cy="4884298"/>
            <a:chOff x="1240221" y="1231900"/>
            <a:chExt cx="6252779" cy="4884298"/>
          </a:xfrm>
        </p:grpSpPr>
        <p:sp>
          <p:nvSpPr>
            <p:cNvPr id="7" name="Rectangle 6">
              <a:extLst>
                <a:ext uri="{FF2B5EF4-FFF2-40B4-BE49-F238E27FC236}">
                  <a16:creationId xmlns:a16="http://schemas.microsoft.com/office/drawing/2014/main" id="{8FCC4A3C-76D8-FD4A-93F0-4795E0200068}"/>
                </a:ext>
              </a:extLst>
            </p:cNvPr>
            <p:cNvSpPr/>
            <p:nvPr/>
          </p:nvSpPr>
          <p:spPr bwMode="auto">
            <a:xfrm>
              <a:off x="1240221" y="1231900"/>
              <a:ext cx="672390" cy="4884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8" name="Rectangle 7">
              <a:extLst>
                <a:ext uri="{FF2B5EF4-FFF2-40B4-BE49-F238E27FC236}">
                  <a16:creationId xmlns:a16="http://schemas.microsoft.com/office/drawing/2014/main" id="{FF03CC2F-40B0-644B-81BE-E3187F2E58BB}"/>
                </a:ext>
              </a:extLst>
            </p:cNvPr>
            <p:cNvSpPr/>
            <p:nvPr/>
          </p:nvSpPr>
          <p:spPr bwMode="auto">
            <a:xfrm>
              <a:off x="1651000" y="5592978"/>
              <a:ext cx="5842000" cy="5232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9" name="TextBox 8">
              <a:extLst>
                <a:ext uri="{FF2B5EF4-FFF2-40B4-BE49-F238E27FC236}">
                  <a16:creationId xmlns:a16="http://schemas.microsoft.com/office/drawing/2014/main" id="{4451D714-E322-5045-8E50-ABF5EFDA460A}"/>
                </a:ext>
              </a:extLst>
            </p:cNvPr>
            <p:cNvSpPr txBox="1"/>
            <p:nvPr/>
          </p:nvSpPr>
          <p:spPr>
            <a:xfrm rot="16200000">
              <a:off x="890215" y="3167390"/>
              <a:ext cx="1521570" cy="523220"/>
            </a:xfrm>
            <a:prstGeom prst="rect">
              <a:avLst/>
            </a:prstGeom>
            <a:solidFill>
              <a:schemeClr val="bg1"/>
            </a:solidFill>
          </p:spPr>
          <p:txBody>
            <a:bodyPr wrap="none" rtlCol="0">
              <a:spAutoFit/>
            </a:bodyPr>
            <a:lstStyle/>
            <a:p>
              <a:r>
                <a:rPr lang="en-AU" sz="2800" dirty="0">
                  <a:solidFill>
                    <a:schemeClr val="tx1"/>
                  </a:solidFill>
                </a:rPr>
                <a:t>Flux [Jy]</a:t>
              </a:r>
            </a:p>
          </p:txBody>
        </p:sp>
        <p:sp>
          <p:nvSpPr>
            <p:cNvPr id="10" name="TextBox 9">
              <a:extLst>
                <a:ext uri="{FF2B5EF4-FFF2-40B4-BE49-F238E27FC236}">
                  <a16:creationId xmlns:a16="http://schemas.microsoft.com/office/drawing/2014/main" id="{7ADAA773-9C04-F347-89C8-0299A63857ED}"/>
                </a:ext>
              </a:extLst>
            </p:cNvPr>
            <p:cNvSpPr txBox="1"/>
            <p:nvPr/>
          </p:nvSpPr>
          <p:spPr>
            <a:xfrm>
              <a:off x="3018589" y="5364490"/>
              <a:ext cx="2875594" cy="523220"/>
            </a:xfrm>
            <a:prstGeom prst="rect">
              <a:avLst/>
            </a:prstGeom>
            <a:solidFill>
              <a:schemeClr val="bg1"/>
            </a:solidFill>
          </p:spPr>
          <p:txBody>
            <a:bodyPr wrap="none" rtlCol="0">
              <a:spAutoFit/>
            </a:bodyPr>
            <a:lstStyle/>
            <a:p>
              <a:r>
                <a:rPr lang="en-AU" sz="2800" dirty="0">
                  <a:solidFill>
                    <a:schemeClr val="tx1"/>
                  </a:solidFill>
                </a:rPr>
                <a:t>Wavelength [µm]</a:t>
              </a:r>
            </a:p>
          </p:txBody>
        </p:sp>
      </p:grpSp>
    </p:spTree>
    <p:extLst>
      <p:ext uri="{BB962C8B-B14F-4D97-AF65-F5344CB8AC3E}">
        <p14:creationId xmlns:p14="http://schemas.microsoft.com/office/powerpoint/2010/main" val="3995524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867" y="347132"/>
            <a:ext cx="7772400" cy="1143000"/>
          </a:xfrm>
        </p:spPr>
        <p:txBody>
          <a:bodyPr/>
          <a:lstStyle/>
          <a:p>
            <a:r>
              <a:rPr lang="en-US" dirty="0"/>
              <a:t>HD 105211 - MIR</a:t>
            </a:r>
          </a:p>
        </p:txBody>
      </p:sp>
      <p:pic>
        <p:nvPicPr>
          <p:cNvPr id="4" name="Picture 3">
            <a:extLst>
              <a:ext uri="{FF2B5EF4-FFF2-40B4-BE49-F238E27FC236}">
                <a16:creationId xmlns:a16="http://schemas.microsoft.com/office/drawing/2014/main" id="{4EB8999E-B013-6042-8303-C4594D683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1231900"/>
            <a:ext cx="5842000" cy="4394200"/>
          </a:xfrm>
          <a:prstGeom prst="rect">
            <a:avLst/>
          </a:prstGeom>
        </p:spPr>
      </p:pic>
      <p:grpSp>
        <p:nvGrpSpPr>
          <p:cNvPr id="6" name="Group 5">
            <a:extLst>
              <a:ext uri="{FF2B5EF4-FFF2-40B4-BE49-F238E27FC236}">
                <a16:creationId xmlns:a16="http://schemas.microsoft.com/office/drawing/2014/main" id="{18FAE3C9-3B3B-A742-8C93-BF7167C91459}"/>
              </a:ext>
            </a:extLst>
          </p:cNvPr>
          <p:cNvGrpSpPr/>
          <p:nvPr/>
        </p:nvGrpSpPr>
        <p:grpSpPr>
          <a:xfrm>
            <a:off x="1240222" y="1231900"/>
            <a:ext cx="6252778" cy="4884298"/>
            <a:chOff x="1240222" y="1231900"/>
            <a:chExt cx="6252778" cy="4884298"/>
          </a:xfrm>
        </p:grpSpPr>
        <p:sp>
          <p:nvSpPr>
            <p:cNvPr id="7" name="Rectangle 6">
              <a:extLst>
                <a:ext uri="{FF2B5EF4-FFF2-40B4-BE49-F238E27FC236}">
                  <a16:creationId xmlns:a16="http://schemas.microsoft.com/office/drawing/2014/main" id="{8D169A84-1107-FD4D-847D-BC1504A90AC5}"/>
                </a:ext>
              </a:extLst>
            </p:cNvPr>
            <p:cNvSpPr/>
            <p:nvPr/>
          </p:nvSpPr>
          <p:spPr bwMode="auto">
            <a:xfrm>
              <a:off x="1240222" y="1231900"/>
              <a:ext cx="672390" cy="4884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8" name="Rectangle 7">
              <a:extLst>
                <a:ext uri="{FF2B5EF4-FFF2-40B4-BE49-F238E27FC236}">
                  <a16:creationId xmlns:a16="http://schemas.microsoft.com/office/drawing/2014/main" id="{04B731C8-907D-C945-B86D-595BE5579B3A}"/>
                </a:ext>
              </a:extLst>
            </p:cNvPr>
            <p:cNvSpPr/>
            <p:nvPr/>
          </p:nvSpPr>
          <p:spPr bwMode="auto">
            <a:xfrm>
              <a:off x="1651000" y="5592978"/>
              <a:ext cx="5842000" cy="5232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9" name="TextBox 8">
              <a:extLst>
                <a:ext uri="{FF2B5EF4-FFF2-40B4-BE49-F238E27FC236}">
                  <a16:creationId xmlns:a16="http://schemas.microsoft.com/office/drawing/2014/main" id="{77658469-88A0-FC4D-9FBA-D03088E92DEB}"/>
                </a:ext>
              </a:extLst>
            </p:cNvPr>
            <p:cNvSpPr txBox="1"/>
            <p:nvPr/>
          </p:nvSpPr>
          <p:spPr>
            <a:xfrm rot="16200000">
              <a:off x="890215" y="3167390"/>
              <a:ext cx="1521570" cy="523220"/>
            </a:xfrm>
            <a:prstGeom prst="rect">
              <a:avLst/>
            </a:prstGeom>
            <a:solidFill>
              <a:schemeClr val="bg1"/>
            </a:solidFill>
          </p:spPr>
          <p:txBody>
            <a:bodyPr wrap="none" rtlCol="0">
              <a:spAutoFit/>
            </a:bodyPr>
            <a:lstStyle/>
            <a:p>
              <a:r>
                <a:rPr lang="en-AU" sz="2800" dirty="0">
                  <a:solidFill>
                    <a:schemeClr val="tx1"/>
                  </a:solidFill>
                </a:rPr>
                <a:t>Flux [Jy]</a:t>
              </a:r>
            </a:p>
          </p:txBody>
        </p:sp>
        <p:sp>
          <p:nvSpPr>
            <p:cNvPr id="10" name="TextBox 9">
              <a:extLst>
                <a:ext uri="{FF2B5EF4-FFF2-40B4-BE49-F238E27FC236}">
                  <a16:creationId xmlns:a16="http://schemas.microsoft.com/office/drawing/2014/main" id="{090C6008-9F2B-4B4D-8836-872C3EB0503D}"/>
                </a:ext>
              </a:extLst>
            </p:cNvPr>
            <p:cNvSpPr txBox="1"/>
            <p:nvPr/>
          </p:nvSpPr>
          <p:spPr>
            <a:xfrm>
              <a:off x="3018589" y="5364490"/>
              <a:ext cx="2875594" cy="523220"/>
            </a:xfrm>
            <a:prstGeom prst="rect">
              <a:avLst/>
            </a:prstGeom>
            <a:solidFill>
              <a:schemeClr val="bg1"/>
            </a:solidFill>
          </p:spPr>
          <p:txBody>
            <a:bodyPr wrap="none" rtlCol="0">
              <a:spAutoFit/>
            </a:bodyPr>
            <a:lstStyle/>
            <a:p>
              <a:r>
                <a:rPr lang="en-AU" sz="2800" dirty="0">
                  <a:solidFill>
                    <a:schemeClr val="tx1"/>
                  </a:solidFill>
                </a:rPr>
                <a:t>Wavelength [µm]</a:t>
              </a:r>
            </a:p>
          </p:txBody>
        </p:sp>
      </p:grpSp>
    </p:spTree>
    <p:extLst>
      <p:ext uri="{BB962C8B-B14F-4D97-AF65-F5344CB8AC3E}">
        <p14:creationId xmlns:p14="http://schemas.microsoft.com/office/powerpoint/2010/main" val="2245315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867" y="347132"/>
            <a:ext cx="7772400" cy="1143000"/>
          </a:xfrm>
        </p:spPr>
        <p:txBody>
          <a:bodyPr/>
          <a:lstStyle/>
          <a:p>
            <a:r>
              <a:rPr lang="en-US" dirty="0"/>
              <a:t>HD 105211 – Far IR/Sub-mm</a:t>
            </a:r>
          </a:p>
        </p:txBody>
      </p:sp>
      <p:pic>
        <p:nvPicPr>
          <p:cNvPr id="4" name="Picture 3">
            <a:extLst>
              <a:ext uri="{FF2B5EF4-FFF2-40B4-BE49-F238E27FC236}">
                <a16:creationId xmlns:a16="http://schemas.microsoft.com/office/drawing/2014/main" id="{8CD44EB6-3964-E84F-A409-1240EEBDA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1231900"/>
            <a:ext cx="5842000" cy="4394200"/>
          </a:xfrm>
          <a:prstGeom prst="rect">
            <a:avLst/>
          </a:prstGeom>
        </p:spPr>
      </p:pic>
      <p:grpSp>
        <p:nvGrpSpPr>
          <p:cNvPr id="6" name="Group 5">
            <a:extLst>
              <a:ext uri="{FF2B5EF4-FFF2-40B4-BE49-F238E27FC236}">
                <a16:creationId xmlns:a16="http://schemas.microsoft.com/office/drawing/2014/main" id="{645F7406-76F3-4642-A1C6-84822302AF4E}"/>
              </a:ext>
            </a:extLst>
          </p:cNvPr>
          <p:cNvGrpSpPr/>
          <p:nvPr/>
        </p:nvGrpSpPr>
        <p:grpSpPr>
          <a:xfrm>
            <a:off x="1240221" y="1231900"/>
            <a:ext cx="6252779" cy="4884298"/>
            <a:chOff x="1240221" y="1231900"/>
            <a:chExt cx="6252779" cy="4884298"/>
          </a:xfrm>
        </p:grpSpPr>
        <p:sp>
          <p:nvSpPr>
            <p:cNvPr id="7" name="Rectangle 6">
              <a:extLst>
                <a:ext uri="{FF2B5EF4-FFF2-40B4-BE49-F238E27FC236}">
                  <a16:creationId xmlns:a16="http://schemas.microsoft.com/office/drawing/2014/main" id="{94C98F57-023B-814D-9CBF-8BBD56548C85}"/>
                </a:ext>
              </a:extLst>
            </p:cNvPr>
            <p:cNvSpPr/>
            <p:nvPr/>
          </p:nvSpPr>
          <p:spPr bwMode="auto">
            <a:xfrm>
              <a:off x="1240221" y="1231900"/>
              <a:ext cx="714703" cy="48842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8" name="Rectangle 7">
              <a:extLst>
                <a:ext uri="{FF2B5EF4-FFF2-40B4-BE49-F238E27FC236}">
                  <a16:creationId xmlns:a16="http://schemas.microsoft.com/office/drawing/2014/main" id="{E4D282D6-AFA5-B143-AFAB-5C67BFFC5DB8}"/>
                </a:ext>
              </a:extLst>
            </p:cNvPr>
            <p:cNvSpPr/>
            <p:nvPr/>
          </p:nvSpPr>
          <p:spPr bwMode="auto">
            <a:xfrm>
              <a:off x="1651000" y="5592978"/>
              <a:ext cx="5842000" cy="5232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9" name="TextBox 8">
              <a:extLst>
                <a:ext uri="{FF2B5EF4-FFF2-40B4-BE49-F238E27FC236}">
                  <a16:creationId xmlns:a16="http://schemas.microsoft.com/office/drawing/2014/main" id="{697ACBC3-2D9E-594C-B315-52D062C7AC37}"/>
                </a:ext>
              </a:extLst>
            </p:cNvPr>
            <p:cNvSpPr txBox="1"/>
            <p:nvPr/>
          </p:nvSpPr>
          <p:spPr>
            <a:xfrm rot="16200000">
              <a:off x="890215" y="3167390"/>
              <a:ext cx="1521570" cy="523220"/>
            </a:xfrm>
            <a:prstGeom prst="rect">
              <a:avLst/>
            </a:prstGeom>
            <a:solidFill>
              <a:schemeClr val="bg1"/>
            </a:solidFill>
          </p:spPr>
          <p:txBody>
            <a:bodyPr wrap="none" rtlCol="0">
              <a:spAutoFit/>
            </a:bodyPr>
            <a:lstStyle/>
            <a:p>
              <a:r>
                <a:rPr lang="en-AU" sz="2800" dirty="0">
                  <a:solidFill>
                    <a:schemeClr val="tx1"/>
                  </a:solidFill>
                </a:rPr>
                <a:t>Flux [Jy]</a:t>
              </a:r>
            </a:p>
          </p:txBody>
        </p:sp>
        <p:sp>
          <p:nvSpPr>
            <p:cNvPr id="10" name="TextBox 9">
              <a:extLst>
                <a:ext uri="{FF2B5EF4-FFF2-40B4-BE49-F238E27FC236}">
                  <a16:creationId xmlns:a16="http://schemas.microsoft.com/office/drawing/2014/main" id="{DA330FB1-E336-664F-9C37-4358103E5137}"/>
                </a:ext>
              </a:extLst>
            </p:cNvPr>
            <p:cNvSpPr txBox="1"/>
            <p:nvPr/>
          </p:nvSpPr>
          <p:spPr>
            <a:xfrm>
              <a:off x="3018589" y="5364490"/>
              <a:ext cx="2875594" cy="523220"/>
            </a:xfrm>
            <a:prstGeom prst="rect">
              <a:avLst/>
            </a:prstGeom>
            <a:solidFill>
              <a:schemeClr val="bg1"/>
            </a:solidFill>
          </p:spPr>
          <p:txBody>
            <a:bodyPr wrap="none" rtlCol="0">
              <a:spAutoFit/>
            </a:bodyPr>
            <a:lstStyle/>
            <a:p>
              <a:r>
                <a:rPr lang="en-AU" sz="2800" dirty="0">
                  <a:solidFill>
                    <a:schemeClr val="tx1"/>
                  </a:solidFill>
                </a:rPr>
                <a:t>Wavelength [µm]</a:t>
              </a:r>
            </a:p>
          </p:txBody>
        </p:sp>
      </p:grpSp>
    </p:spTree>
    <p:extLst>
      <p:ext uri="{BB962C8B-B14F-4D97-AF65-F5344CB8AC3E}">
        <p14:creationId xmlns:p14="http://schemas.microsoft.com/office/powerpoint/2010/main" val="4118394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planetary system terrestrial gaseous">
            <a:extLst>
              <a:ext uri="{FF2B5EF4-FFF2-40B4-BE49-F238E27FC236}">
                <a16:creationId xmlns:a16="http://schemas.microsoft.com/office/drawing/2014/main" id="{07F458E8-804C-4A07-8763-68ED041962A5}"/>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b="7500"/>
          <a:stretch/>
        </p:blipFill>
        <p:spPr bwMode="auto">
          <a:xfrm>
            <a:off x="0" y="677333"/>
            <a:ext cx="9144000" cy="5638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F58CD8EE-E3DE-4FD0-8051-FE8831E641DE}"/>
              </a:ext>
            </a:extLst>
          </p:cNvPr>
          <p:cNvSpPr txBox="1"/>
          <p:nvPr/>
        </p:nvSpPr>
        <p:spPr>
          <a:xfrm>
            <a:off x="6564011" y="5855895"/>
            <a:ext cx="3034166" cy="655742"/>
          </a:xfrm>
          <a:prstGeom prst="rect">
            <a:avLst/>
          </a:prstGeom>
          <a:noFill/>
        </p:spPr>
        <p:txBody>
          <a:bodyPr wrap="square" rtlCol="0">
            <a:spAutoFit/>
          </a:bodyPr>
          <a:lstStyle/>
          <a:p>
            <a:r>
              <a:rPr lang="en-AU" sz="1200" dirty="0"/>
              <a:t>Image Credit: Lynette Cook</a:t>
            </a:r>
          </a:p>
          <a:p>
            <a:endParaRPr lang="en-AU" dirty="0"/>
          </a:p>
        </p:txBody>
      </p:sp>
      <p:sp>
        <p:nvSpPr>
          <p:cNvPr id="2" name="Title 1"/>
          <p:cNvSpPr>
            <a:spLocks noGrp="1"/>
          </p:cNvSpPr>
          <p:nvPr>
            <p:ph type="title"/>
          </p:nvPr>
        </p:nvSpPr>
        <p:spPr>
          <a:xfrm>
            <a:off x="685800" y="668867"/>
            <a:ext cx="7772400" cy="1143000"/>
          </a:xfrm>
        </p:spPr>
        <p:txBody>
          <a:bodyPr/>
          <a:lstStyle/>
          <a:p>
            <a:r>
              <a:rPr lang="en-US" dirty="0"/>
              <a:t>Debris Disc formation</a:t>
            </a:r>
          </a:p>
        </p:txBody>
      </p:sp>
    </p:spTree>
    <p:extLst>
      <p:ext uri="{BB962C8B-B14F-4D97-AF65-F5344CB8AC3E}">
        <p14:creationId xmlns:p14="http://schemas.microsoft.com/office/powerpoint/2010/main" val="104643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21799-20F7-4862-979A-E171326CE649}"/>
              </a:ext>
            </a:extLst>
          </p:cNvPr>
          <p:cNvSpPr>
            <a:spLocks noGrp="1"/>
          </p:cNvSpPr>
          <p:nvPr>
            <p:ph type="title"/>
          </p:nvPr>
        </p:nvSpPr>
        <p:spPr/>
        <p:txBody>
          <a:bodyPr/>
          <a:lstStyle/>
          <a:p>
            <a:r>
              <a:rPr lang="en-AU" dirty="0"/>
              <a:t>Herschel PACS Original Maps</a:t>
            </a:r>
          </a:p>
        </p:txBody>
      </p:sp>
      <p:pic>
        <p:nvPicPr>
          <p:cNvPr id="5" name="Content Placeholder 4">
            <a:extLst>
              <a:ext uri="{FF2B5EF4-FFF2-40B4-BE49-F238E27FC236}">
                <a16:creationId xmlns:a16="http://schemas.microsoft.com/office/drawing/2014/main" id="{0700114B-E5A5-463E-B145-E7B4D7A236C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109" t="1470" b="1658"/>
          <a:stretch/>
        </p:blipFill>
        <p:spPr>
          <a:xfrm>
            <a:off x="148724" y="1828800"/>
            <a:ext cx="2886422" cy="2692728"/>
          </a:xfrm>
          <a:ln>
            <a:solidFill>
              <a:schemeClr val="tx1"/>
            </a:solidFill>
          </a:ln>
        </p:spPr>
      </p:pic>
      <p:pic>
        <p:nvPicPr>
          <p:cNvPr id="7" name="Picture 6">
            <a:extLst>
              <a:ext uri="{FF2B5EF4-FFF2-40B4-BE49-F238E27FC236}">
                <a16:creationId xmlns:a16="http://schemas.microsoft.com/office/drawing/2014/main" id="{4B24E357-533C-49DA-B447-0BBF90B30AF6}"/>
              </a:ext>
            </a:extLst>
          </p:cNvPr>
          <p:cNvPicPr>
            <a:picLocks noChangeAspect="1"/>
          </p:cNvPicPr>
          <p:nvPr/>
        </p:nvPicPr>
        <p:blipFill rotWithShape="1">
          <a:blip r:embed="rId4">
            <a:extLst>
              <a:ext uri="{28A0092B-C50C-407E-A947-70E740481C1C}">
                <a14:useLocalDpi xmlns:a14="http://schemas.microsoft.com/office/drawing/2010/main" val="0"/>
              </a:ext>
            </a:extLst>
          </a:blip>
          <a:srcRect l="2244" t="2218" r="2609" b="1"/>
          <a:stretch/>
        </p:blipFill>
        <p:spPr>
          <a:xfrm>
            <a:off x="3112263" y="2766611"/>
            <a:ext cx="2886422" cy="2783349"/>
          </a:xfrm>
          <a:prstGeom prst="rect">
            <a:avLst/>
          </a:prstGeom>
          <a:ln>
            <a:solidFill>
              <a:schemeClr val="tx1"/>
            </a:solidFill>
          </a:ln>
        </p:spPr>
      </p:pic>
      <p:pic>
        <p:nvPicPr>
          <p:cNvPr id="9" name="Picture 8">
            <a:extLst>
              <a:ext uri="{FF2B5EF4-FFF2-40B4-BE49-F238E27FC236}">
                <a16:creationId xmlns:a16="http://schemas.microsoft.com/office/drawing/2014/main" id="{4340D835-DD1A-4697-B6C0-CA134AA2CE2A}"/>
              </a:ext>
            </a:extLst>
          </p:cNvPr>
          <p:cNvPicPr>
            <a:picLocks noChangeAspect="1"/>
          </p:cNvPicPr>
          <p:nvPr/>
        </p:nvPicPr>
        <p:blipFill rotWithShape="1">
          <a:blip r:embed="rId5">
            <a:extLst>
              <a:ext uri="{28A0092B-C50C-407E-A947-70E740481C1C}">
                <a14:useLocalDpi xmlns:a14="http://schemas.microsoft.com/office/drawing/2010/main" val="0"/>
              </a:ext>
            </a:extLst>
          </a:blip>
          <a:srcRect t="1611" r="3215"/>
          <a:stretch/>
        </p:blipFill>
        <p:spPr>
          <a:xfrm>
            <a:off x="6075802" y="3427622"/>
            <a:ext cx="2943892" cy="2783349"/>
          </a:xfrm>
          <a:prstGeom prst="rect">
            <a:avLst/>
          </a:prstGeom>
          <a:ln>
            <a:solidFill>
              <a:schemeClr val="tx1"/>
            </a:solidFill>
          </a:ln>
        </p:spPr>
      </p:pic>
      <p:sp>
        <p:nvSpPr>
          <p:cNvPr id="10" name="TextBox 9">
            <a:extLst>
              <a:ext uri="{FF2B5EF4-FFF2-40B4-BE49-F238E27FC236}">
                <a16:creationId xmlns:a16="http://schemas.microsoft.com/office/drawing/2014/main" id="{1344763A-8429-476B-8154-F969BDE91D52}"/>
              </a:ext>
            </a:extLst>
          </p:cNvPr>
          <p:cNvSpPr txBox="1"/>
          <p:nvPr/>
        </p:nvSpPr>
        <p:spPr>
          <a:xfrm>
            <a:off x="1284554" y="1476260"/>
            <a:ext cx="901208" cy="400110"/>
          </a:xfrm>
          <a:prstGeom prst="rect">
            <a:avLst/>
          </a:prstGeom>
          <a:noFill/>
        </p:spPr>
        <p:txBody>
          <a:bodyPr wrap="none" rtlCol="0">
            <a:spAutoFit/>
          </a:bodyPr>
          <a:lstStyle/>
          <a:p>
            <a:r>
              <a:rPr lang="en-AU" dirty="0">
                <a:solidFill>
                  <a:srgbClr val="FFC607"/>
                </a:solidFill>
              </a:rPr>
              <a:t>70 µm</a:t>
            </a:r>
          </a:p>
        </p:txBody>
      </p:sp>
      <p:sp>
        <p:nvSpPr>
          <p:cNvPr id="11" name="TextBox 10">
            <a:extLst>
              <a:ext uri="{FF2B5EF4-FFF2-40B4-BE49-F238E27FC236}">
                <a16:creationId xmlns:a16="http://schemas.microsoft.com/office/drawing/2014/main" id="{804C4FCE-9726-4EBF-9C36-36E05116E0C4}"/>
              </a:ext>
            </a:extLst>
          </p:cNvPr>
          <p:cNvSpPr txBox="1"/>
          <p:nvPr/>
        </p:nvSpPr>
        <p:spPr>
          <a:xfrm>
            <a:off x="4033536" y="2349288"/>
            <a:ext cx="1043876" cy="400110"/>
          </a:xfrm>
          <a:prstGeom prst="rect">
            <a:avLst/>
          </a:prstGeom>
          <a:noFill/>
        </p:spPr>
        <p:txBody>
          <a:bodyPr wrap="none" rtlCol="0">
            <a:spAutoFit/>
          </a:bodyPr>
          <a:lstStyle/>
          <a:p>
            <a:r>
              <a:rPr lang="en-AU" dirty="0">
                <a:solidFill>
                  <a:srgbClr val="FFC607"/>
                </a:solidFill>
              </a:rPr>
              <a:t>100 µm</a:t>
            </a:r>
          </a:p>
        </p:txBody>
      </p:sp>
      <p:sp>
        <p:nvSpPr>
          <p:cNvPr id="12" name="TextBox 11">
            <a:extLst>
              <a:ext uri="{FF2B5EF4-FFF2-40B4-BE49-F238E27FC236}">
                <a16:creationId xmlns:a16="http://schemas.microsoft.com/office/drawing/2014/main" id="{A580440A-F08A-4948-A436-9EECE54C3F97}"/>
              </a:ext>
            </a:extLst>
          </p:cNvPr>
          <p:cNvSpPr txBox="1"/>
          <p:nvPr/>
        </p:nvSpPr>
        <p:spPr>
          <a:xfrm>
            <a:off x="7215577" y="2975109"/>
            <a:ext cx="1043876" cy="400110"/>
          </a:xfrm>
          <a:prstGeom prst="rect">
            <a:avLst/>
          </a:prstGeom>
          <a:noFill/>
        </p:spPr>
        <p:txBody>
          <a:bodyPr wrap="none" rtlCol="0">
            <a:spAutoFit/>
          </a:bodyPr>
          <a:lstStyle/>
          <a:p>
            <a:r>
              <a:rPr lang="en-AU" dirty="0">
                <a:solidFill>
                  <a:srgbClr val="FFC607"/>
                </a:solidFill>
              </a:rPr>
              <a:t>160 µm</a:t>
            </a:r>
          </a:p>
        </p:txBody>
      </p:sp>
      <p:cxnSp>
        <p:nvCxnSpPr>
          <p:cNvPr id="14" name="Straight Arrow Connector 13">
            <a:extLst>
              <a:ext uri="{FF2B5EF4-FFF2-40B4-BE49-F238E27FC236}">
                <a16:creationId xmlns:a16="http://schemas.microsoft.com/office/drawing/2014/main" id="{844E9AF0-1E10-4F75-802E-1DC949FA9ACF}"/>
              </a:ext>
            </a:extLst>
          </p:cNvPr>
          <p:cNvCxnSpPr/>
          <p:nvPr/>
        </p:nvCxnSpPr>
        <p:spPr bwMode="auto">
          <a:xfrm flipV="1">
            <a:off x="8769427" y="1476260"/>
            <a:ext cx="0" cy="1290351"/>
          </a:xfrm>
          <a:prstGeom prst="straightConnector1">
            <a:avLst/>
          </a:prstGeom>
          <a:noFill/>
          <a:ln w="57150" cap="flat" cmpd="sng" algn="ctr">
            <a:solidFill>
              <a:srgbClr val="FFC000"/>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674435D3-DE2E-4C1E-AAEB-FC42E75AE035}"/>
              </a:ext>
            </a:extLst>
          </p:cNvPr>
          <p:cNvCxnSpPr>
            <a:cxnSpLocks/>
          </p:cNvCxnSpPr>
          <p:nvPr/>
        </p:nvCxnSpPr>
        <p:spPr bwMode="auto">
          <a:xfrm flipH="1" flipV="1">
            <a:off x="7547748" y="2749397"/>
            <a:ext cx="1243070" cy="1"/>
          </a:xfrm>
          <a:prstGeom prst="straightConnector1">
            <a:avLst/>
          </a:prstGeom>
          <a:noFill/>
          <a:ln w="57150" cap="flat" cmpd="sng" algn="ctr">
            <a:solidFill>
              <a:srgbClr val="FFC000"/>
            </a:solidFill>
            <a:prstDash val="solid"/>
            <a:round/>
            <a:headEnd type="none" w="med" len="med"/>
            <a:tailEnd type="triangle"/>
          </a:ln>
          <a:effectLst/>
        </p:spPr>
      </p:cxnSp>
      <p:sp>
        <p:nvSpPr>
          <p:cNvPr id="17" name="TextBox 16">
            <a:extLst>
              <a:ext uri="{FF2B5EF4-FFF2-40B4-BE49-F238E27FC236}">
                <a16:creationId xmlns:a16="http://schemas.microsoft.com/office/drawing/2014/main" id="{65D52D39-857D-49C4-BC9F-6E778166001B}"/>
              </a:ext>
            </a:extLst>
          </p:cNvPr>
          <p:cNvSpPr txBox="1"/>
          <p:nvPr/>
        </p:nvSpPr>
        <p:spPr>
          <a:xfrm>
            <a:off x="8332559" y="1093746"/>
            <a:ext cx="811441" cy="400110"/>
          </a:xfrm>
          <a:prstGeom prst="rect">
            <a:avLst/>
          </a:prstGeom>
          <a:noFill/>
        </p:spPr>
        <p:txBody>
          <a:bodyPr wrap="none" rtlCol="0">
            <a:spAutoFit/>
          </a:bodyPr>
          <a:lstStyle/>
          <a:p>
            <a:r>
              <a:rPr lang="en-AU" dirty="0">
                <a:solidFill>
                  <a:srgbClr val="FFC607"/>
                </a:solidFill>
              </a:rPr>
              <a:t>North</a:t>
            </a:r>
          </a:p>
        </p:txBody>
      </p:sp>
      <p:sp>
        <p:nvSpPr>
          <p:cNvPr id="18" name="TextBox 17">
            <a:extLst>
              <a:ext uri="{FF2B5EF4-FFF2-40B4-BE49-F238E27FC236}">
                <a16:creationId xmlns:a16="http://schemas.microsoft.com/office/drawing/2014/main" id="{1EF47181-853A-408A-9D2B-3D6C90A63AC9}"/>
              </a:ext>
            </a:extLst>
          </p:cNvPr>
          <p:cNvSpPr txBox="1"/>
          <p:nvPr/>
        </p:nvSpPr>
        <p:spPr>
          <a:xfrm>
            <a:off x="6866763" y="2549343"/>
            <a:ext cx="697627" cy="400110"/>
          </a:xfrm>
          <a:prstGeom prst="rect">
            <a:avLst/>
          </a:prstGeom>
          <a:noFill/>
        </p:spPr>
        <p:txBody>
          <a:bodyPr wrap="none" rtlCol="0">
            <a:spAutoFit/>
          </a:bodyPr>
          <a:lstStyle/>
          <a:p>
            <a:r>
              <a:rPr lang="en-AU" dirty="0">
                <a:solidFill>
                  <a:srgbClr val="FFC607"/>
                </a:solidFill>
              </a:rPr>
              <a:t>East</a:t>
            </a:r>
          </a:p>
        </p:txBody>
      </p:sp>
    </p:spTree>
    <p:extLst>
      <p:ext uri="{BB962C8B-B14F-4D97-AF65-F5344CB8AC3E}">
        <p14:creationId xmlns:p14="http://schemas.microsoft.com/office/powerpoint/2010/main" val="314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 Original Images</a:t>
            </a:r>
          </a:p>
        </p:txBody>
      </p:sp>
      <p:sp>
        <p:nvSpPr>
          <p:cNvPr id="3" name="Content Placeholder 2"/>
          <p:cNvSpPr>
            <a:spLocks noGrp="1"/>
          </p:cNvSpPr>
          <p:nvPr>
            <p:ph idx="1"/>
          </p:nvPr>
        </p:nvSpPr>
        <p:spPr/>
        <p:txBody>
          <a:bodyPr/>
          <a:lstStyle/>
          <a:p>
            <a:endParaRPr lang="en-US" dirty="0"/>
          </a:p>
        </p:txBody>
      </p:sp>
      <p:pic>
        <p:nvPicPr>
          <p:cNvPr id="4" name="Content Placeholder 3">
            <a:extLst>
              <a:ext uri="{FF2B5EF4-FFF2-40B4-BE49-F238E27FC236}">
                <a16:creationId xmlns:a16="http://schemas.microsoft.com/office/drawing/2014/main" id="{EA84EF18-A26D-401E-9327-CD6E93CED1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8054"/>
          <a:stretch/>
        </p:blipFill>
        <p:spPr bwMode="black">
          <a:xfrm>
            <a:off x="758728" y="2659373"/>
            <a:ext cx="7626544" cy="2137461"/>
          </a:xfrm>
          <a:prstGeom prst="rect">
            <a:avLst/>
          </a:prstGeom>
          <a:noFill/>
          <a:ln w="9525">
            <a:noFill/>
            <a:miter lim="800000"/>
            <a:headEnd/>
            <a:tailEnd/>
          </a:ln>
        </p:spPr>
      </p:pic>
      <p:sp>
        <p:nvSpPr>
          <p:cNvPr id="5" name="TextBox 4">
            <a:extLst>
              <a:ext uri="{FF2B5EF4-FFF2-40B4-BE49-F238E27FC236}">
                <a16:creationId xmlns:a16="http://schemas.microsoft.com/office/drawing/2014/main" id="{BD01C4BF-EA9F-4E69-82D1-DFF1E0F04AC0}"/>
              </a:ext>
            </a:extLst>
          </p:cNvPr>
          <p:cNvSpPr txBox="1"/>
          <p:nvPr/>
        </p:nvSpPr>
        <p:spPr>
          <a:xfrm>
            <a:off x="6123907" y="4949234"/>
            <a:ext cx="2334293" cy="400110"/>
          </a:xfrm>
          <a:prstGeom prst="rect">
            <a:avLst/>
          </a:prstGeom>
          <a:noFill/>
        </p:spPr>
        <p:txBody>
          <a:bodyPr wrap="none" rtlCol="0">
            <a:spAutoFit/>
          </a:bodyPr>
          <a:lstStyle/>
          <a:p>
            <a:r>
              <a:rPr lang="en-AU" dirty="0"/>
              <a:t>Hengst et. al. 2017</a:t>
            </a:r>
          </a:p>
        </p:txBody>
      </p:sp>
      <p:sp>
        <p:nvSpPr>
          <p:cNvPr id="6" name="Oval 5">
            <a:extLst>
              <a:ext uri="{FF2B5EF4-FFF2-40B4-BE49-F238E27FC236}">
                <a16:creationId xmlns:a16="http://schemas.microsoft.com/office/drawing/2014/main" id="{EE84C003-36A8-4C12-9E09-67C2DC400A17}"/>
              </a:ext>
            </a:extLst>
          </p:cNvPr>
          <p:cNvSpPr/>
          <p:nvPr/>
        </p:nvSpPr>
        <p:spPr bwMode="auto">
          <a:xfrm>
            <a:off x="1498294" y="3283027"/>
            <a:ext cx="132202" cy="187286"/>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Tree>
    <p:extLst>
      <p:ext uri="{BB962C8B-B14F-4D97-AF65-F5344CB8AC3E}">
        <p14:creationId xmlns:p14="http://schemas.microsoft.com/office/powerpoint/2010/main" val="3139642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1A22-84A3-4C48-80C0-E242FDC5D689}"/>
              </a:ext>
            </a:extLst>
          </p:cNvPr>
          <p:cNvSpPr>
            <a:spLocks noGrp="1"/>
          </p:cNvSpPr>
          <p:nvPr>
            <p:ph type="title"/>
          </p:nvPr>
        </p:nvSpPr>
        <p:spPr/>
        <p:txBody>
          <a:bodyPr/>
          <a:lstStyle/>
          <a:p>
            <a:r>
              <a:rPr lang="en-AU" dirty="0"/>
              <a:t>Image Analysis | Measuring Extent</a:t>
            </a:r>
          </a:p>
        </p:txBody>
      </p:sp>
      <p:pic>
        <p:nvPicPr>
          <p:cNvPr id="9" name="Content Placeholder 8">
            <a:extLst>
              <a:ext uri="{FF2B5EF4-FFF2-40B4-BE49-F238E27FC236}">
                <a16:creationId xmlns:a16="http://schemas.microsoft.com/office/drawing/2014/main" id="{0959B019-7F90-4DE1-BCD1-C5D476A881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88" t="18519" r="7838" b="22311"/>
          <a:stretch/>
        </p:blipFill>
        <p:spPr>
          <a:xfrm>
            <a:off x="297455" y="1905918"/>
            <a:ext cx="8549090" cy="3903614"/>
          </a:xfrm>
        </p:spPr>
      </p:pic>
    </p:spTree>
    <p:extLst>
      <p:ext uri="{BB962C8B-B14F-4D97-AF65-F5344CB8AC3E}">
        <p14:creationId xmlns:p14="http://schemas.microsoft.com/office/powerpoint/2010/main" val="3252728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B8B5-5FFF-457D-B08B-8615D5127749}"/>
              </a:ext>
            </a:extLst>
          </p:cNvPr>
          <p:cNvSpPr>
            <a:spLocks noGrp="1"/>
          </p:cNvSpPr>
          <p:nvPr>
            <p:ph type="title"/>
          </p:nvPr>
        </p:nvSpPr>
        <p:spPr/>
        <p:txBody>
          <a:bodyPr/>
          <a:lstStyle/>
          <a:p>
            <a:r>
              <a:rPr lang="en-AU" dirty="0"/>
              <a:t>Point Spread Function</a:t>
            </a:r>
          </a:p>
        </p:txBody>
      </p:sp>
      <p:pic>
        <p:nvPicPr>
          <p:cNvPr id="5" name="Content Placeholder 4">
            <a:extLst>
              <a:ext uri="{FF2B5EF4-FFF2-40B4-BE49-F238E27FC236}">
                <a16:creationId xmlns:a16="http://schemas.microsoft.com/office/drawing/2014/main" id="{E0488B89-CDF7-40FC-8364-708DD90B79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5159" y="2496183"/>
            <a:ext cx="8893682" cy="2395305"/>
          </a:xfrm>
        </p:spPr>
      </p:pic>
    </p:spTree>
    <p:extLst>
      <p:ext uri="{BB962C8B-B14F-4D97-AF65-F5344CB8AC3E}">
        <p14:creationId xmlns:p14="http://schemas.microsoft.com/office/powerpoint/2010/main" val="211259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E86FC-C41A-4E2B-B983-25AF4267B717}"/>
              </a:ext>
            </a:extLst>
          </p:cNvPr>
          <p:cNvSpPr>
            <a:spLocks noGrp="1"/>
          </p:cNvSpPr>
          <p:nvPr>
            <p:ph type="title"/>
          </p:nvPr>
        </p:nvSpPr>
        <p:spPr/>
        <p:txBody>
          <a:bodyPr/>
          <a:lstStyle/>
          <a:p>
            <a:r>
              <a:rPr lang="en-AU" dirty="0"/>
              <a:t>Point Spread Function</a:t>
            </a:r>
          </a:p>
        </p:txBody>
      </p:sp>
      <p:sp>
        <p:nvSpPr>
          <p:cNvPr id="6" name="Content Placeholder 5">
            <a:extLst>
              <a:ext uri="{FF2B5EF4-FFF2-40B4-BE49-F238E27FC236}">
                <a16:creationId xmlns:a16="http://schemas.microsoft.com/office/drawing/2014/main" id="{07D85876-DFF7-464C-8D8E-F979A457AD5E}"/>
              </a:ext>
            </a:extLst>
          </p:cNvPr>
          <p:cNvSpPr>
            <a:spLocks noGrp="1"/>
          </p:cNvSpPr>
          <p:nvPr>
            <p:ph idx="1"/>
          </p:nvPr>
        </p:nvSpPr>
        <p:spPr/>
        <p:txBody>
          <a:bodyPr/>
          <a:lstStyle/>
          <a:p>
            <a:endParaRPr lang="en-AU"/>
          </a:p>
        </p:txBody>
      </p:sp>
      <p:pic>
        <p:nvPicPr>
          <p:cNvPr id="7" name="Content Placeholder 4">
            <a:extLst>
              <a:ext uri="{FF2B5EF4-FFF2-40B4-BE49-F238E27FC236}">
                <a16:creationId xmlns:a16="http://schemas.microsoft.com/office/drawing/2014/main" id="{FB5D56F4-C16F-423D-90DF-DDED2E2FA677}"/>
              </a:ext>
            </a:extLst>
          </p:cNvPr>
          <p:cNvPicPr>
            <a:picLocks noChangeAspect="1"/>
          </p:cNvPicPr>
          <p:nvPr/>
        </p:nvPicPr>
        <p:blipFill rotWithShape="1">
          <a:blip r:embed="rId3">
            <a:extLst>
              <a:ext uri="{28A0092B-C50C-407E-A947-70E740481C1C}">
                <a14:useLocalDpi xmlns:a14="http://schemas.microsoft.com/office/drawing/2010/main" val="0"/>
              </a:ext>
            </a:extLst>
          </a:blip>
          <a:srcRect l="10170" t="24818" r="8044" b="25173"/>
          <a:stretch/>
        </p:blipFill>
        <p:spPr bwMode="black">
          <a:xfrm>
            <a:off x="125159" y="2496182"/>
            <a:ext cx="8893682" cy="2527843"/>
          </a:xfrm>
          <a:prstGeom prst="rect">
            <a:avLst/>
          </a:prstGeom>
          <a:noFill/>
          <a:ln w="9525">
            <a:noFill/>
            <a:miter lim="800000"/>
            <a:headEnd/>
            <a:tailEnd/>
          </a:ln>
        </p:spPr>
      </p:pic>
    </p:spTree>
    <p:extLst>
      <p:ext uri="{BB962C8B-B14F-4D97-AF65-F5344CB8AC3E}">
        <p14:creationId xmlns:p14="http://schemas.microsoft.com/office/powerpoint/2010/main" val="3175914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Deconvolution | HD 105211</a:t>
            </a:r>
          </a:p>
        </p:txBody>
      </p:sp>
      <p:pic>
        <p:nvPicPr>
          <p:cNvPr id="4" name="Content Placeholder 3">
            <a:extLst>
              <a:ext uri="{FF2B5EF4-FFF2-40B4-BE49-F238E27FC236}">
                <a16:creationId xmlns:a16="http://schemas.microsoft.com/office/drawing/2014/main" id="{EA84EF18-A26D-401E-9327-CD6E93CED1D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58728" y="1981200"/>
            <a:ext cx="7626544" cy="4114800"/>
          </a:xfrm>
        </p:spPr>
      </p:pic>
      <p:sp>
        <p:nvSpPr>
          <p:cNvPr id="5" name="TextBox 4">
            <a:extLst>
              <a:ext uri="{FF2B5EF4-FFF2-40B4-BE49-F238E27FC236}">
                <a16:creationId xmlns:a16="http://schemas.microsoft.com/office/drawing/2014/main" id="{AFF46794-2E1E-4A62-9E90-CB3AB4560F46}"/>
              </a:ext>
            </a:extLst>
          </p:cNvPr>
          <p:cNvSpPr txBox="1"/>
          <p:nvPr/>
        </p:nvSpPr>
        <p:spPr>
          <a:xfrm>
            <a:off x="6809707" y="685800"/>
            <a:ext cx="2334293" cy="400110"/>
          </a:xfrm>
          <a:prstGeom prst="rect">
            <a:avLst/>
          </a:prstGeom>
          <a:noFill/>
        </p:spPr>
        <p:txBody>
          <a:bodyPr wrap="none" rtlCol="0">
            <a:spAutoFit/>
          </a:bodyPr>
          <a:lstStyle/>
          <a:p>
            <a:r>
              <a:rPr lang="en-AU" dirty="0"/>
              <a:t>Hengst et. al. 2017</a:t>
            </a:r>
          </a:p>
        </p:txBody>
      </p:sp>
    </p:spTree>
    <p:extLst>
      <p:ext uri="{BB962C8B-B14F-4D97-AF65-F5344CB8AC3E}">
        <p14:creationId xmlns:p14="http://schemas.microsoft.com/office/powerpoint/2010/main" val="3055358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F906DE-3CCD-48A2-94EC-4A0218EBE21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41862" y="837281"/>
            <a:ext cx="5485687" cy="5089793"/>
          </a:xfrm>
        </p:spPr>
      </p:pic>
      <p:sp>
        <p:nvSpPr>
          <p:cNvPr id="6" name="Content Placeholder 2">
            <a:extLst>
              <a:ext uri="{FF2B5EF4-FFF2-40B4-BE49-F238E27FC236}">
                <a16:creationId xmlns:a16="http://schemas.microsoft.com/office/drawing/2014/main" id="{2936F24E-DE30-4C64-8129-001DC57684A4}"/>
              </a:ext>
            </a:extLst>
          </p:cNvPr>
          <p:cNvSpPr txBox="1">
            <a:spLocks/>
          </p:cNvSpPr>
          <p:nvPr/>
        </p:nvSpPr>
        <p:spPr bwMode="black">
          <a:xfrm>
            <a:off x="374289" y="2058318"/>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400">
                <a:solidFill>
                  <a:schemeClr val="bg1"/>
                </a:solidFill>
                <a:latin typeface="+mn-lt"/>
                <a:ea typeface="+mn-ea"/>
                <a:cs typeface="+mn-cs"/>
              </a:defRPr>
            </a:lvl1pPr>
            <a:lvl2pPr marL="742950" indent="-285750" algn="l" rtl="0" fontAlgn="base">
              <a:spcBef>
                <a:spcPct val="20000"/>
              </a:spcBef>
              <a:spcAft>
                <a:spcPct val="0"/>
              </a:spcAft>
              <a:buChar char="–"/>
              <a:defRPr sz="2000">
                <a:solidFill>
                  <a:schemeClr val="bg1"/>
                </a:solidFill>
                <a:latin typeface="+mn-lt"/>
                <a:ea typeface="+mn-ea"/>
              </a:defRPr>
            </a:lvl2pPr>
            <a:lvl3pPr marL="1143000" indent="-228600" algn="l" rtl="0" fontAlgn="base">
              <a:spcBef>
                <a:spcPct val="20000"/>
              </a:spcBef>
              <a:spcAft>
                <a:spcPct val="0"/>
              </a:spcAft>
              <a:buChar char="•"/>
              <a:defRPr sz="2000">
                <a:solidFill>
                  <a:schemeClr val="bg1"/>
                </a:solidFill>
                <a:latin typeface="+mn-lt"/>
                <a:ea typeface="+mn-ea"/>
              </a:defRPr>
            </a:lvl3pPr>
            <a:lvl4pPr marL="1600200" indent="-228600" algn="l" rtl="0" fontAlgn="base">
              <a:spcBef>
                <a:spcPct val="20000"/>
              </a:spcBef>
              <a:spcAft>
                <a:spcPct val="0"/>
              </a:spcAft>
              <a:buChar char="–"/>
              <a:defRPr>
                <a:solidFill>
                  <a:schemeClr val="bg1"/>
                </a:solidFill>
                <a:latin typeface="+mn-lt"/>
                <a:ea typeface="+mn-ea"/>
              </a:defRPr>
            </a:lvl4pPr>
            <a:lvl5pPr marL="2057400" indent="-228600" algn="l" rtl="0" fontAlgn="base">
              <a:spcBef>
                <a:spcPct val="20000"/>
              </a:spcBef>
              <a:spcAft>
                <a:spcPct val="0"/>
              </a:spcAft>
              <a:buChar char="»"/>
              <a:defRPr>
                <a:solidFill>
                  <a:schemeClr val="bg1"/>
                </a:solidFill>
                <a:latin typeface="+mn-lt"/>
                <a:ea typeface="+mn-ea"/>
              </a:defRPr>
            </a:lvl5pPr>
            <a:lvl6pPr marL="2514600" indent="-228600" algn="l" rtl="0" fontAlgn="base">
              <a:spcBef>
                <a:spcPct val="20000"/>
              </a:spcBef>
              <a:spcAft>
                <a:spcPct val="0"/>
              </a:spcAft>
              <a:buChar char="»"/>
              <a:defRPr>
                <a:solidFill>
                  <a:schemeClr val="bg1"/>
                </a:solidFill>
                <a:latin typeface="+mn-lt"/>
                <a:ea typeface="+mn-ea"/>
              </a:defRPr>
            </a:lvl6pPr>
            <a:lvl7pPr marL="2971800" indent="-228600" algn="l" rtl="0" fontAlgn="base">
              <a:spcBef>
                <a:spcPct val="20000"/>
              </a:spcBef>
              <a:spcAft>
                <a:spcPct val="0"/>
              </a:spcAft>
              <a:buChar char="»"/>
              <a:defRPr>
                <a:solidFill>
                  <a:schemeClr val="bg1"/>
                </a:solidFill>
                <a:latin typeface="+mn-lt"/>
                <a:ea typeface="+mn-ea"/>
              </a:defRPr>
            </a:lvl7pPr>
            <a:lvl8pPr marL="3429000" indent="-228600" algn="l" rtl="0" fontAlgn="base">
              <a:spcBef>
                <a:spcPct val="20000"/>
              </a:spcBef>
              <a:spcAft>
                <a:spcPct val="0"/>
              </a:spcAft>
              <a:buChar char="»"/>
              <a:defRPr>
                <a:solidFill>
                  <a:schemeClr val="bg1"/>
                </a:solidFill>
                <a:latin typeface="+mn-lt"/>
                <a:ea typeface="+mn-ea"/>
              </a:defRPr>
            </a:lvl8pPr>
            <a:lvl9pPr marL="3886200" indent="-228600" algn="l" rtl="0" fontAlgn="base">
              <a:spcBef>
                <a:spcPct val="20000"/>
              </a:spcBef>
              <a:spcAft>
                <a:spcPct val="0"/>
              </a:spcAft>
              <a:buChar char="»"/>
              <a:defRPr>
                <a:solidFill>
                  <a:schemeClr val="bg1"/>
                </a:solidFill>
                <a:latin typeface="+mn-lt"/>
                <a:ea typeface="+mn-ea"/>
              </a:defRPr>
            </a:lvl9pPr>
          </a:lstStyle>
          <a:p>
            <a:pPr marL="0" indent="0">
              <a:buFontTx/>
              <a:buNone/>
            </a:pPr>
            <a:r>
              <a:rPr lang="en-AU" kern="0" dirty="0"/>
              <a:t>Radial Profiles</a:t>
            </a:r>
          </a:p>
          <a:p>
            <a:pPr marL="0" indent="0">
              <a:buFontTx/>
              <a:buNone/>
            </a:pPr>
            <a:r>
              <a:rPr lang="en-AU" kern="0" dirty="0"/>
              <a:t>of</a:t>
            </a:r>
          </a:p>
          <a:p>
            <a:pPr marL="0" indent="0">
              <a:buFontTx/>
              <a:buNone/>
            </a:pPr>
            <a:r>
              <a:rPr lang="en-AU" kern="0" dirty="0"/>
              <a:t>HD 105211</a:t>
            </a:r>
          </a:p>
        </p:txBody>
      </p:sp>
      <p:sp>
        <p:nvSpPr>
          <p:cNvPr id="4" name="TextBox 3">
            <a:extLst>
              <a:ext uri="{FF2B5EF4-FFF2-40B4-BE49-F238E27FC236}">
                <a16:creationId xmlns:a16="http://schemas.microsoft.com/office/drawing/2014/main" id="{DBBE5E33-DDBF-45C8-A709-71C911F05BF5}"/>
              </a:ext>
            </a:extLst>
          </p:cNvPr>
          <p:cNvSpPr txBox="1"/>
          <p:nvPr/>
        </p:nvSpPr>
        <p:spPr>
          <a:xfrm>
            <a:off x="326709" y="3561202"/>
            <a:ext cx="2334293" cy="400110"/>
          </a:xfrm>
          <a:prstGeom prst="rect">
            <a:avLst/>
          </a:prstGeom>
          <a:noFill/>
        </p:spPr>
        <p:txBody>
          <a:bodyPr wrap="none" rtlCol="0">
            <a:spAutoFit/>
          </a:bodyPr>
          <a:lstStyle/>
          <a:p>
            <a:r>
              <a:rPr lang="en-AU" dirty="0"/>
              <a:t>Hengst et. al. 2017</a:t>
            </a:r>
          </a:p>
        </p:txBody>
      </p:sp>
    </p:spTree>
    <p:extLst>
      <p:ext uri="{BB962C8B-B14F-4D97-AF65-F5344CB8AC3E}">
        <p14:creationId xmlns:p14="http://schemas.microsoft.com/office/powerpoint/2010/main" val="2691448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Modelling Grain Emission</a:t>
            </a:r>
          </a:p>
        </p:txBody>
      </p:sp>
      <p:sp>
        <p:nvSpPr>
          <p:cNvPr id="5" name="Sun 4">
            <a:extLst>
              <a:ext uri="{FF2B5EF4-FFF2-40B4-BE49-F238E27FC236}">
                <a16:creationId xmlns:a16="http://schemas.microsoft.com/office/drawing/2014/main" id="{2F999BF2-143B-D349-8E07-C6A5F87EB139}"/>
              </a:ext>
            </a:extLst>
          </p:cNvPr>
          <p:cNvSpPr/>
          <p:nvPr/>
        </p:nvSpPr>
        <p:spPr bwMode="auto">
          <a:xfrm>
            <a:off x="544806" y="3292316"/>
            <a:ext cx="1113085" cy="1113084"/>
          </a:xfrm>
          <a:prstGeom prst="sun">
            <a:avLst/>
          </a:prstGeom>
          <a:solidFill>
            <a:srgbClr val="FFC60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7" name="Oval 6">
            <a:extLst>
              <a:ext uri="{FF2B5EF4-FFF2-40B4-BE49-F238E27FC236}">
                <a16:creationId xmlns:a16="http://schemas.microsoft.com/office/drawing/2014/main" id="{4F8AFA63-D47A-F043-B3E6-F4B977E9611B}"/>
              </a:ext>
            </a:extLst>
          </p:cNvPr>
          <p:cNvSpPr/>
          <p:nvPr/>
        </p:nvSpPr>
        <p:spPr bwMode="auto">
          <a:xfrm>
            <a:off x="5096203" y="3743872"/>
            <a:ext cx="292100" cy="292100"/>
          </a:xfrm>
          <a:prstGeom prst="ellipse">
            <a:avLst/>
          </a:prstGeom>
          <a:solidFill>
            <a:srgbClr val="FF87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cxnSp>
        <p:nvCxnSpPr>
          <p:cNvPr id="8" name="Straight Arrow Connector 7">
            <a:extLst>
              <a:ext uri="{FF2B5EF4-FFF2-40B4-BE49-F238E27FC236}">
                <a16:creationId xmlns:a16="http://schemas.microsoft.com/office/drawing/2014/main" id="{E214C3AB-8251-5F41-9F0F-6F57FF2D2C78}"/>
              </a:ext>
            </a:extLst>
          </p:cNvPr>
          <p:cNvCxnSpPr>
            <a:cxnSpLocks/>
          </p:cNvCxnSpPr>
          <p:nvPr/>
        </p:nvCxnSpPr>
        <p:spPr bwMode="auto">
          <a:xfrm>
            <a:off x="1817914" y="3853543"/>
            <a:ext cx="32040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F0A4B642-C478-534E-BA65-FEBE664493FF}"/>
              </a:ext>
            </a:extLst>
          </p:cNvPr>
          <p:cNvSpPr/>
          <p:nvPr/>
        </p:nvSpPr>
        <p:spPr bwMode="auto">
          <a:xfrm>
            <a:off x="5462592" y="2924225"/>
            <a:ext cx="904885" cy="904885"/>
          </a:xfrm>
          <a:prstGeom prst="ellipse">
            <a:avLst/>
          </a:prstGeom>
          <a:solidFill>
            <a:srgbClr val="FF87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14" name="Oval 13">
            <a:extLst>
              <a:ext uri="{FF2B5EF4-FFF2-40B4-BE49-F238E27FC236}">
                <a16:creationId xmlns:a16="http://schemas.microsoft.com/office/drawing/2014/main" id="{6C5327A3-214A-A64E-BD55-A509BC617582}"/>
              </a:ext>
            </a:extLst>
          </p:cNvPr>
          <p:cNvSpPr/>
          <p:nvPr/>
        </p:nvSpPr>
        <p:spPr bwMode="auto">
          <a:xfrm>
            <a:off x="5388303" y="3952957"/>
            <a:ext cx="707697" cy="707697"/>
          </a:xfrm>
          <a:prstGeom prst="ellipse">
            <a:avLst/>
          </a:prstGeom>
          <a:solidFill>
            <a:srgbClr val="FF87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Tree>
    <p:extLst>
      <p:ext uri="{BB962C8B-B14F-4D97-AF65-F5344CB8AC3E}">
        <p14:creationId xmlns:p14="http://schemas.microsoft.com/office/powerpoint/2010/main" val="3629065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ABFE3-B89B-F146-B829-765B3A3BD5BD}"/>
              </a:ext>
            </a:extLst>
          </p:cNvPr>
          <p:cNvSpPr>
            <a:spLocks noGrp="1"/>
          </p:cNvSpPr>
          <p:nvPr>
            <p:ph type="title"/>
          </p:nvPr>
        </p:nvSpPr>
        <p:spPr/>
        <p:txBody>
          <a:bodyPr/>
          <a:lstStyle/>
          <a:p>
            <a:r>
              <a:rPr lang="en-US" dirty="0"/>
              <a:t>Radiative Transfer</a:t>
            </a:r>
          </a:p>
        </p:txBody>
      </p:sp>
      <p:sp>
        <p:nvSpPr>
          <p:cNvPr id="4" name="Sun 3">
            <a:extLst>
              <a:ext uri="{FF2B5EF4-FFF2-40B4-BE49-F238E27FC236}">
                <a16:creationId xmlns:a16="http://schemas.microsoft.com/office/drawing/2014/main" id="{7A85D598-17A1-0D4C-9ADD-BB5D11E5FE21}"/>
              </a:ext>
            </a:extLst>
          </p:cNvPr>
          <p:cNvSpPr/>
          <p:nvPr/>
        </p:nvSpPr>
        <p:spPr bwMode="auto">
          <a:xfrm>
            <a:off x="544806" y="3292316"/>
            <a:ext cx="1113085" cy="1113084"/>
          </a:xfrm>
          <a:prstGeom prst="sun">
            <a:avLst/>
          </a:prstGeom>
          <a:solidFill>
            <a:srgbClr val="FFC60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5" name="Oval 4">
            <a:extLst>
              <a:ext uri="{FF2B5EF4-FFF2-40B4-BE49-F238E27FC236}">
                <a16:creationId xmlns:a16="http://schemas.microsoft.com/office/drawing/2014/main" id="{A98A9B93-EF3B-CB4C-A8AE-BF0252648794}"/>
              </a:ext>
            </a:extLst>
          </p:cNvPr>
          <p:cNvSpPr/>
          <p:nvPr/>
        </p:nvSpPr>
        <p:spPr bwMode="auto">
          <a:xfrm>
            <a:off x="5096203" y="3743872"/>
            <a:ext cx="292100" cy="292100"/>
          </a:xfrm>
          <a:prstGeom prst="ellipse">
            <a:avLst/>
          </a:prstGeom>
          <a:solidFill>
            <a:srgbClr val="FF87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6" name="Freeform 5">
            <a:extLst>
              <a:ext uri="{FF2B5EF4-FFF2-40B4-BE49-F238E27FC236}">
                <a16:creationId xmlns:a16="http://schemas.microsoft.com/office/drawing/2014/main" id="{A707A100-573E-3B42-AC95-A3150F618DDE}"/>
              </a:ext>
            </a:extLst>
          </p:cNvPr>
          <p:cNvSpPr/>
          <p:nvPr/>
        </p:nvSpPr>
        <p:spPr bwMode="auto">
          <a:xfrm rot="21132765">
            <a:off x="1797269" y="3637250"/>
            <a:ext cx="1755227" cy="652245"/>
          </a:xfrm>
          <a:custGeom>
            <a:avLst/>
            <a:gdLst>
              <a:gd name="connsiteX0" fmla="*/ 0 w 1755227"/>
              <a:gd name="connsiteY0" fmla="*/ 324944 h 652245"/>
              <a:gd name="connsiteX1" fmla="*/ 262758 w 1755227"/>
              <a:gd name="connsiteY1" fmla="*/ 9633 h 652245"/>
              <a:gd name="connsiteX2" fmla="*/ 504496 w 1755227"/>
              <a:gd name="connsiteY2" fmla="*/ 650765 h 652245"/>
              <a:gd name="connsiteX3" fmla="*/ 830317 w 1755227"/>
              <a:gd name="connsiteY3" fmla="*/ 62185 h 652245"/>
              <a:gd name="connsiteX4" fmla="*/ 1166648 w 1755227"/>
              <a:gd name="connsiteY4" fmla="*/ 650765 h 652245"/>
              <a:gd name="connsiteX5" fmla="*/ 1502979 w 1755227"/>
              <a:gd name="connsiteY5" fmla="*/ 230351 h 652245"/>
              <a:gd name="connsiteX6" fmla="*/ 1755227 w 1755227"/>
              <a:gd name="connsiteY6" fmla="*/ 230351 h 652245"/>
              <a:gd name="connsiteX7" fmla="*/ 1755227 w 1755227"/>
              <a:gd name="connsiteY7" fmla="*/ 230351 h 6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27" h="652245">
                <a:moveTo>
                  <a:pt x="0" y="324944"/>
                </a:moveTo>
                <a:cubicBezTo>
                  <a:pt x="89337" y="140137"/>
                  <a:pt x="178675" y="-44670"/>
                  <a:pt x="262758" y="9633"/>
                </a:cubicBezTo>
                <a:cubicBezTo>
                  <a:pt x="346841" y="63936"/>
                  <a:pt x="409903" y="642006"/>
                  <a:pt x="504496" y="650765"/>
                </a:cubicBezTo>
                <a:cubicBezTo>
                  <a:pt x="599089" y="659524"/>
                  <a:pt x="719958" y="62185"/>
                  <a:pt x="830317" y="62185"/>
                </a:cubicBezTo>
                <a:cubicBezTo>
                  <a:pt x="940676" y="62185"/>
                  <a:pt x="1054538" y="622737"/>
                  <a:pt x="1166648" y="650765"/>
                </a:cubicBezTo>
                <a:cubicBezTo>
                  <a:pt x="1278758" y="678793"/>
                  <a:pt x="1404883" y="300420"/>
                  <a:pt x="1502979" y="230351"/>
                </a:cubicBezTo>
                <a:cubicBezTo>
                  <a:pt x="1601076" y="160282"/>
                  <a:pt x="1755227" y="230351"/>
                  <a:pt x="1755227" y="230351"/>
                </a:cubicBezTo>
                <a:lnTo>
                  <a:pt x="1755227" y="230351"/>
                </a:lnTo>
              </a:path>
            </a:pathLst>
          </a:custGeom>
          <a:noFill/>
          <a:ln w="9525" cap="flat" cmpd="sng" algn="ctr">
            <a:solidFill>
              <a:srgbClr val="FFFF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9" name="Freeform 8">
            <a:extLst>
              <a:ext uri="{FF2B5EF4-FFF2-40B4-BE49-F238E27FC236}">
                <a16:creationId xmlns:a16="http://schemas.microsoft.com/office/drawing/2014/main" id="{8B2AF9FF-C606-AF4B-A25A-258BFA2643A7}"/>
              </a:ext>
            </a:extLst>
          </p:cNvPr>
          <p:cNvSpPr/>
          <p:nvPr/>
        </p:nvSpPr>
        <p:spPr bwMode="auto">
          <a:xfrm rot="3071320">
            <a:off x="6132511" y="4707080"/>
            <a:ext cx="1755227" cy="652245"/>
          </a:xfrm>
          <a:custGeom>
            <a:avLst/>
            <a:gdLst>
              <a:gd name="connsiteX0" fmla="*/ 0 w 1755227"/>
              <a:gd name="connsiteY0" fmla="*/ 324944 h 652245"/>
              <a:gd name="connsiteX1" fmla="*/ 262758 w 1755227"/>
              <a:gd name="connsiteY1" fmla="*/ 9633 h 652245"/>
              <a:gd name="connsiteX2" fmla="*/ 504496 w 1755227"/>
              <a:gd name="connsiteY2" fmla="*/ 650765 h 652245"/>
              <a:gd name="connsiteX3" fmla="*/ 830317 w 1755227"/>
              <a:gd name="connsiteY3" fmla="*/ 62185 h 652245"/>
              <a:gd name="connsiteX4" fmla="*/ 1166648 w 1755227"/>
              <a:gd name="connsiteY4" fmla="*/ 650765 h 652245"/>
              <a:gd name="connsiteX5" fmla="*/ 1502979 w 1755227"/>
              <a:gd name="connsiteY5" fmla="*/ 230351 h 652245"/>
              <a:gd name="connsiteX6" fmla="*/ 1755227 w 1755227"/>
              <a:gd name="connsiteY6" fmla="*/ 230351 h 652245"/>
              <a:gd name="connsiteX7" fmla="*/ 1755227 w 1755227"/>
              <a:gd name="connsiteY7" fmla="*/ 230351 h 6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27" h="652245">
                <a:moveTo>
                  <a:pt x="0" y="324944"/>
                </a:moveTo>
                <a:cubicBezTo>
                  <a:pt x="89337" y="140137"/>
                  <a:pt x="178675" y="-44670"/>
                  <a:pt x="262758" y="9633"/>
                </a:cubicBezTo>
                <a:cubicBezTo>
                  <a:pt x="346841" y="63936"/>
                  <a:pt x="409903" y="642006"/>
                  <a:pt x="504496" y="650765"/>
                </a:cubicBezTo>
                <a:cubicBezTo>
                  <a:pt x="599089" y="659524"/>
                  <a:pt x="719958" y="62185"/>
                  <a:pt x="830317" y="62185"/>
                </a:cubicBezTo>
                <a:cubicBezTo>
                  <a:pt x="940676" y="62185"/>
                  <a:pt x="1054538" y="622737"/>
                  <a:pt x="1166648" y="650765"/>
                </a:cubicBezTo>
                <a:cubicBezTo>
                  <a:pt x="1278758" y="678793"/>
                  <a:pt x="1404883" y="300420"/>
                  <a:pt x="1502979" y="230351"/>
                </a:cubicBezTo>
                <a:cubicBezTo>
                  <a:pt x="1601076" y="160282"/>
                  <a:pt x="1755227" y="230351"/>
                  <a:pt x="1755227" y="230351"/>
                </a:cubicBezTo>
                <a:lnTo>
                  <a:pt x="1755227" y="230351"/>
                </a:lnTo>
              </a:path>
            </a:pathLst>
          </a:custGeom>
          <a:noFill/>
          <a:ln w="9525"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10" name="Freeform 9">
            <a:extLst>
              <a:ext uri="{FF2B5EF4-FFF2-40B4-BE49-F238E27FC236}">
                <a16:creationId xmlns:a16="http://schemas.microsoft.com/office/drawing/2014/main" id="{5D35550A-F56D-CB4C-909B-DC7BC9541C92}"/>
              </a:ext>
            </a:extLst>
          </p:cNvPr>
          <p:cNvSpPr/>
          <p:nvPr/>
        </p:nvSpPr>
        <p:spPr bwMode="auto">
          <a:xfrm rot="18991770">
            <a:off x="6075406" y="1882949"/>
            <a:ext cx="1755227" cy="652245"/>
          </a:xfrm>
          <a:custGeom>
            <a:avLst/>
            <a:gdLst>
              <a:gd name="connsiteX0" fmla="*/ 0 w 1755227"/>
              <a:gd name="connsiteY0" fmla="*/ 324944 h 652245"/>
              <a:gd name="connsiteX1" fmla="*/ 262758 w 1755227"/>
              <a:gd name="connsiteY1" fmla="*/ 9633 h 652245"/>
              <a:gd name="connsiteX2" fmla="*/ 504496 w 1755227"/>
              <a:gd name="connsiteY2" fmla="*/ 650765 h 652245"/>
              <a:gd name="connsiteX3" fmla="*/ 830317 w 1755227"/>
              <a:gd name="connsiteY3" fmla="*/ 62185 h 652245"/>
              <a:gd name="connsiteX4" fmla="*/ 1166648 w 1755227"/>
              <a:gd name="connsiteY4" fmla="*/ 650765 h 652245"/>
              <a:gd name="connsiteX5" fmla="*/ 1502979 w 1755227"/>
              <a:gd name="connsiteY5" fmla="*/ 230351 h 652245"/>
              <a:gd name="connsiteX6" fmla="*/ 1755227 w 1755227"/>
              <a:gd name="connsiteY6" fmla="*/ 230351 h 652245"/>
              <a:gd name="connsiteX7" fmla="*/ 1755227 w 1755227"/>
              <a:gd name="connsiteY7" fmla="*/ 230351 h 6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27" h="652245">
                <a:moveTo>
                  <a:pt x="0" y="324944"/>
                </a:moveTo>
                <a:cubicBezTo>
                  <a:pt x="89337" y="140137"/>
                  <a:pt x="178675" y="-44670"/>
                  <a:pt x="262758" y="9633"/>
                </a:cubicBezTo>
                <a:cubicBezTo>
                  <a:pt x="346841" y="63936"/>
                  <a:pt x="409903" y="642006"/>
                  <a:pt x="504496" y="650765"/>
                </a:cubicBezTo>
                <a:cubicBezTo>
                  <a:pt x="599089" y="659524"/>
                  <a:pt x="719958" y="62185"/>
                  <a:pt x="830317" y="62185"/>
                </a:cubicBezTo>
                <a:cubicBezTo>
                  <a:pt x="940676" y="62185"/>
                  <a:pt x="1054538" y="622737"/>
                  <a:pt x="1166648" y="650765"/>
                </a:cubicBezTo>
                <a:cubicBezTo>
                  <a:pt x="1278758" y="678793"/>
                  <a:pt x="1404883" y="300420"/>
                  <a:pt x="1502979" y="230351"/>
                </a:cubicBezTo>
                <a:cubicBezTo>
                  <a:pt x="1601076" y="160282"/>
                  <a:pt x="1755227" y="230351"/>
                  <a:pt x="1755227" y="230351"/>
                </a:cubicBezTo>
                <a:lnTo>
                  <a:pt x="1755227" y="230351"/>
                </a:lnTo>
              </a:path>
            </a:pathLst>
          </a:custGeom>
          <a:noFill/>
          <a:ln w="9525"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11" name="Freeform 10">
            <a:extLst>
              <a:ext uri="{FF2B5EF4-FFF2-40B4-BE49-F238E27FC236}">
                <a16:creationId xmlns:a16="http://schemas.microsoft.com/office/drawing/2014/main" id="{125BC07B-ED22-4348-A6A7-2E906DE5C94B}"/>
              </a:ext>
            </a:extLst>
          </p:cNvPr>
          <p:cNvSpPr/>
          <p:nvPr/>
        </p:nvSpPr>
        <p:spPr bwMode="auto">
          <a:xfrm rot="8024930">
            <a:off x="3418327" y="4400234"/>
            <a:ext cx="1755227" cy="535439"/>
          </a:xfrm>
          <a:custGeom>
            <a:avLst/>
            <a:gdLst>
              <a:gd name="connsiteX0" fmla="*/ 0 w 1755227"/>
              <a:gd name="connsiteY0" fmla="*/ 324944 h 652245"/>
              <a:gd name="connsiteX1" fmla="*/ 262758 w 1755227"/>
              <a:gd name="connsiteY1" fmla="*/ 9633 h 652245"/>
              <a:gd name="connsiteX2" fmla="*/ 504496 w 1755227"/>
              <a:gd name="connsiteY2" fmla="*/ 650765 h 652245"/>
              <a:gd name="connsiteX3" fmla="*/ 830317 w 1755227"/>
              <a:gd name="connsiteY3" fmla="*/ 62185 h 652245"/>
              <a:gd name="connsiteX4" fmla="*/ 1166648 w 1755227"/>
              <a:gd name="connsiteY4" fmla="*/ 650765 h 652245"/>
              <a:gd name="connsiteX5" fmla="*/ 1502979 w 1755227"/>
              <a:gd name="connsiteY5" fmla="*/ 230351 h 652245"/>
              <a:gd name="connsiteX6" fmla="*/ 1755227 w 1755227"/>
              <a:gd name="connsiteY6" fmla="*/ 230351 h 652245"/>
              <a:gd name="connsiteX7" fmla="*/ 1755227 w 1755227"/>
              <a:gd name="connsiteY7" fmla="*/ 230351 h 6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227" h="652245">
                <a:moveTo>
                  <a:pt x="0" y="324944"/>
                </a:moveTo>
                <a:cubicBezTo>
                  <a:pt x="89337" y="140137"/>
                  <a:pt x="178675" y="-44670"/>
                  <a:pt x="262758" y="9633"/>
                </a:cubicBezTo>
                <a:cubicBezTo>
                  <a:pt x="346841" y="63936"/>
                  <a:pt x="409903" y="642006"/>
                  <a:pt x="504496" y="650765"/>
                </a:cubicBezTo>
                <a:cubicBezTo>
                  <a:pt x="599089" y="659524"/>
                  <a:pt x="719958" y="62185"/>
                  <a:pt x="830317" y="62185"/>
                </a:cubicBezTo>
                <a:cubicBezTo>
                  <a:pt x="940676" y="62185"/>
                  <a:pt x="1054538" y="622737"/>
                  <a:pt x="1166648" y="650765"/>
                </a:cubicBezTo>
                <a:cubicBezTo>
                  <a:pt x="1278758" y="678793"/>
                  <a:pt x="1404883" y="300420"/>
                  <a:pt x="1502979" y="230351"/>
                </a:cubicBezTo>
                <a:cubicBezTo>
                  <a:pt x="1601076" y="160282"/>
                  <a:pt x="1755227" y="230351"/>
                  <a:pt x="1755227" y="230351"/>
                </a:cubicBezTo>
                <a:lnTo>
                  <a:pt x="1755227" y="230351"/>
                </a:lnTo>
              </a:path>
            </a:pathLst>
          </a:custGeom>
          <a:noFill/>
          <a:ln w="9525"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12" name="Oval 11">
            <a:extLst>
              <a:ext uri="{FF2B5EF4-FFF2-40B4-BE49-F238E27FC236}">
                <a16:creationId xmlns:a16="http://schemas.microsoft.com/office/drawing/2014/main" id="{919E4BBC-0597-2444-A604-52711A961947}"/>
              </a:ext>
            </a:extLst>
          </p:cNvPr>
          <p:cNvSpPr/>
          <p:nvPr/>
        </p:nvSpPr>
        <p:spPr bwMode="auto">
          <a:xfrm>
            <a:off x="5096203" y="3743872"/>
            <a:ext cx="292100" cy="292100"/>
          </a:xfrm>
          <a:prstGeom prst="ellipse">
            <a:avLst/>
          </a:prstGeom>
          <a:solidFill>
            <a:srgbClr val="FF87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13" name="Oval 12">
            <a:extLst>
              <a:ext uri="{FF2B5EF4-FFF2-40B4-BE49-F238E27FC236}">
                <a16:creationId xmlns:a16="http://schemas.microsoft.com/office/drawing/2014/main" id="{C30FDE9A-6B00-464C-9104-E060710E0A3E}"/>
              </a:ext>
            </a:extLst>
          </p:cNvPr>
          <p:cNvSpPr/>
          <p:nvPr/>
        </p:nvSpPr>
        <p:spPr bwMode="auto">
          <a:xfrm>
            <a:off x="5462592" y="2924225"/>
            <a:ext cx="904885" cy="904885"/>
          </a:xfrm>
          <a:prstGeom prst="ellipse">
            <a:avLst/>
          </a:prstGeom>
          <a:solidFill>
            <a:srgbClr val="FF87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14" name="Oval 13">
            <a:extLst>
              <a:ext uri="{FF2B5EF4-FFF2-40B4-BE49-F238E27FC236}">
                <a16:creationId xmlns:a16="http://schemas.microsoft.com/office/drawing/2014/main" id="{778C2FA9-4568-8B47-9AB5-80A7F06D3283}"/>
              </a:ext>
            </a:extLst>
          </p:cNvPr>
          <p:cNvSpPr/>
          <p:nvPr/>
        </p:nvSpPr>
        <p:spPr bwMode="auto">
          <a:xfrm>
            <a:off x="5388303" y="3952957"/>
            <a:ext cx="707697" cy="707697"/>
          </a:xfrm>
          <a:prstGeom prst="ellipse">
            <a:avLst/>
          </a:prstGeom>
          <a:solidFill>
            <a:srgbClr val="FF87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Tree>
    <p:extLst>
      <p:ext uri="{BB962C8B-B14F-4D97-AF65-F5344CB8AC3E}">
        <p14:creationId xmlns:p14="http://schemas.microsoft.com/office/powerpoint/2010/main" val="3884897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8F414-0170-6A4A-96FD-ED107F4DE6DE}"/>
              </a:ext>
            </a:extLst>
          </p:cNvPr>
          <p:cNvSpPr>
            <a:spLocks noGrp="1"/>
          </p:cNvSpPr>
          <p:nvPr>
            <p:ph type="title"/>
          </p:nvPr>
        </p:nvSpPr>
        <p:spPr/>
        <p:txBody>
          <a:bodyPr/>
          <a:lstStyle/>
          <a:p>
            <a:r>
              <a:rPr lang="en-US" dirty="0"/>
              <a:t>Grain Temperature</a:t>
            </a:r>
          </a:p>
        </p:txBody>
      </p:sp>
      <p:pic>
        <p:nvPicPr>
          <p:cNvPr id="5" name="Content Placeholder 4">
            <a:extLst>
              <a:ext uri="{FF2B5EF4-FFF2-40B4-BE49-F238E27FC236}">
                <a16:creationId xmlns:a16="http://schemas.microsoft.com/office/drawing/2014/main" id="{25F8D498-6E21-084F-80D2-322B460895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6728" y="1981200"/>
            <a:ext cx="5470543" cy="4114800"/>
          </a:xfrm>
        </p:spPr>
      </p:pic>
    </p:spTree>
    <p:extLst>
      <p:ext uri="{BB962C8B-B14F-4D97-AF65-F5344CB8AC3E}">
        <p14:creationId xmlns:p14="http://schemas.microsoft.com/office/powerpoint/2010/main" val="69764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t="24711"/>
          <a:stretch/>
        </p:blipFill>
        <p:spPr>
          <a:xfrm>
            <a:off x="0" y="694268"/>
            <a:ext cx="9165166" cy="5520266"/>
          </a:xfrm>
          <a:prstGeom prst="rect">
            <a:avLst/>
          </a:prstGeom>
        </p:spPr>
      </p:pic>
    </p:spTree>
    <p:extLst>
      <p:ext uri="{BB962C8B-B14F-4D97-AF65-F5344CB8AC3E}">
        <p14:creationId xmlns:p14="http://schemas.microsoft.com/office/powerpoint/2010/main" val="37976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26B3-4E4A-F442-96A8-7078BB5D4299}"/>
              </a:ext>
            </a:extLst>
          </p:cNvPr>
          <p:cNvSpPr>
            <a:spLocks noGrp="1"/>
          </p:cNvSpPr>
          <p:nvPr>
            <p:ph type="title"/>
          </p:nvPr>
        </p:nvSpPr>
        <p:spPr/>
        <p:txBody>
          <a:bodyPr/>
          <a:lstStyle/>
          <a:p>
            <a:r>
              <a:rPr lang="en-US" dirty="0"/>
              <a:t>Grain Composition</a:t>
            </a:r>
          </a:p>
        </p:txBody>
      </p:sp>
      <p:sp>
        <p:nvSpPr>
          <p:cNvPr id="4" name="TextBox 3">
            <a:extLst>
              <a:ext uri="{FF2B5EF4-FFF2-40B4-BE49-F238E27FC236}">
                <a16:creationId xmlns:a16="http://schemas.microsoft.com/office/drawing/2014/main" id="{705538CC-315C-364A-BCD4-E08503A8673F}"/>
              </a:ext>
            </a:extLst>
          </p:cNvPr>
          <p:cNvSpPr txBox="1"/>
          <p:nvPr/>
        </p:nvSpPr>
        <p:spPr>
          <a:xfrm>
            <a:off x="6070447" y="2101732"/>
            <a:ext cx="1814919" cy="880241"/>
          </a:xfrm>
          <a:prstGeom prst="rect">
            <a:avLst/>
          </a:prstGeom>
          <a:noFill/>
        </p:spPr>
        <p:txBody>
          <a:bodyPr wrap="none" rtlCol="0">
            <a:spAutoFit/>
          </a:bodyPr>
          <a:lstStyle/>
          <a:p>
            <a:r>
              <a:rPr lang="en-AU" sz="1600" dirty="0"/>
              <a:t>Dirty Ice</a:t>
            </a:r>
          </a:p>
          <a:p>
            <a:r>
              <a:rPr lang="en-AU" sz="1600" dirty="0"/>
              <a:t>Ice coated silicate</a:t>
            </a:r>
            <a:br>
              <a:rPr lang="en-AU" sz="1600" dirty="0"/>
            </a:br>
            <a:r>
              <a:rPr lang="en-AU" sz="1600" dirty="0">
                <a:latin typeface="Cambria Math" panose="02040503050406030204" pitchFamily="18" charset="0"/>
                <a:ea typeface="Cambria Math" panose="02040503050406030204" pitchFamily="18" charset="0"/>
              </a:rPr>
              <a:t>ρ = 2.0 g/cm</a:t>
            </a:r>
            <a:r>
              <a:rPr lang="en-AU" sz="1600" baseline="30000" dirty="0">
                <a:latin typeface="Cambria Math" panose="02040503050406030204" pitchFamily="18" charset="0"/>
                <a:ea typeface="Cambria Math" panose="02040503050406030204" pitchFamily="18" charset="0"/>
              </a:rPr>
              <a:t>3</a:t>
            </a:r>
            <a:endParaRPr lang="en-AU" sz="1600" baseline="30000" dirty="0"/>
          </a:p>
        </p:txBody>
      </p:sp>
      <p:sp>
        <p:nvSpPr>
          <p:cNvPr id="5" name="TextBox 4">
            <a:extLst>
              <a:ext uri="{FF2B5EF4-FFF2-40B4-BE49-F238E27FC236}">
                <a16:creationId xmlns:a16="http://schemas.microsoft.com/office/drawing/2014/main" id="{550D61C7-B58C-F64A-82A5-EEA9AB7D21EE}"/>
              </a:ext>
            </a:extLst>
          </p:cNvPr>
          <p:cNvSpPr txBox="1"/>
          <p:nvPr/>
        </p:nvSpPr>
        <p:spPr>
          <a:xfrm>
            <a:off x="1527896" y="2082013"/>
            <a:ext cx="1588897" cy="1261884"/>
          </a:xfrm>
          <a:prstGeom prst="rect">
            <a:avLst/>
          </a:prstGeom>
          <a:noFill/>
        </p:spPr>
        <p:txBody>
          <a:bodyPr wrap="none" rtlCol="0">
            <a:spAutoFit/>
          </a:bodyPr>
          <a:lstStyle/>
          <a:p>
            <a:r>
              <a:rPr lang="en-AU" sz="1600" dirty="0" err="1"/>
              <a:t>Astrosilicate</a:t>
            </a:r>
            <a:endParaRPr lang="en-AU" sz="1600" dirty="0"/>
          </a:p>
          <a:p>
            <a:r>
              <a:rPr lang="en-AU" sz="1600" dirty="0"/>
              <a:t>MgFeSiO</a:t>
            </a:r>
            <a:r>
              <a:rPr lang="en-AU" sz="1800" baseline="-25000" dirty="0"/>
              <a:t>4</a:t>
            </a:r>
          </a:p>
          <a:p>
            <a:r>
              <a:rPr lang="en-AU" sz="1800" dirty="0">
                <a:latin typeface="Cambria Math" panose="02040503050406030204" pitchFamily="18" charset="0"/>
                <a:ea typeface="Cambria Math" panose="02040503050406030204" pitchFamily="18" charset="0"/>
              </a:rPr>
              <a:t>ρ = 3.3 g/cm</a:t>
            </a:r>
            <a:r>
              <a:rPr lang="en-AU" sz="1800" baseline="30000" dirty="0">
                <a:latin typeface="Cambria Math" panose="02040503050406030204" pitchFamily="18" charset="0"/>
                <a:ea typeface="Cambria Math" panose="02040503050406030204" pitchFamily="18" charset="0"/>
              </a:rPr>
              <a:t>3</a:t>
            </a:r>
            <a:endParaRPr lang="en-AU" sz="1800" baseline="30000" dirty="0"/>
          </a:p>
          <a:p>
            <a:endParaRPr lang="en-AU" sz="1600" dirty="0"/>
          </a:p>
        </p:txBody>
      </p:sp>
      <p:sp>
        <p:nvSpPr>
          <p:cNvPr id="6" name="Oval 5">
            <a:extLst>
              <a:ext uri="{FF2B5EF4-FFF2-40B4-BE49-F238E27FC236}">
                <a16:creationId xmlns:a16="http://schemas.microsoft.com/office/drawing/2014/main" id="{D9E2FC68-EEC6-EF46-A669-2CCAE187994C}"/>
              </a:ext>
            </a:extLst>
          </p:cNvPr>
          <p:cNvSpPr/>
          <p:nvPr/>
        </p:nvSpPr>
        <p:spPr bwMode="auto">
          <a:xfrm>
            <a:off x="1549458" y="3189515"/>
            <a:ext cx="1545772" cy="1545772"/>
          </a:xfrm>
          <a:prstGeom prst="ellipse">
            <a:avLst/>
          </a:prstGeom>
          <a:solidFill>
            <a:srgbClr val="FF8722"/>
          </a:solidFill>
          <a:ln w="9525" cap="flat" cmpd="sng" algn="ctr">
            <a:solidFill>
              <a:srgbClr val="FF87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pitchFamily="34" charset="-128"/>
            </a:endParaRPr>
          </a:p>
        </p:txBody>
      </p:sp>
      <p:sp>
        <p:nvSpPr>
          <p:cNvPr id="7" name="Oval 6">
            <a:extLst>
              <a:ext uri="{FF2B5EF4-FFF2-40B4-BE49-F238E27FC236}">
                <a16:creationId xmlns:a16="http://schemas.microsoft.com/office/drawing/2014/main" id="{0189CBC0-E58F-404B-8575-BCB32CB4D7D9}"/>
              </a:ext>
            </a:extLst>
          </p:cNvPr>
          <p:cNvSpPr/>
          <p:nvPr/>
        </p:nvSpPr>
        <p:spPr bwMode="auto">
          <a:xfrm>
            <a:off x="6205021" y="3189515"/>
            <a:ext cx="1545772" cy="1545772"/>
          </a:xfrm>
          <a:prstGeom prst="ellipse">
            <a:avLst/>
          </a:prstGeom>
          <a:solidFill>
            <a:schemeClr val="accent1">
              <a:lumMod val="75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8" name="Oval 7">
            <a:extLst>
              <a:ext uri="{FF2B5EF4-FFF2-40B4-BE49-F238E27FC236}">
                <a16:creationId xmlns:a16="http://schemas.microsoft.com/office/drawing/2014/main" id="{0C7E14E3-3ED1-1C41-B711-8F230F04C3A8}"/>
              </a:ext>
            </a:extLst>
          </p:cNvPr>
          <p:cNvSpPr/>
          <p:nvPr/>
        </p:nvSpPr>
        <p:spPr bwMode="auto">
          <a:xfrm>
            <a:off x="6531593" y="3516087"/>
            <a:ext cx="892628" cy="892628"/>
          </a:xfrm>
          <a:prstGeom prst="ellipse">
            <a:avLst/>
          </a:prstGeom>
          <a:solidFill>
            <a:srgbClr val="FF8722"/>
          </a:solidFill>
          <a:ln w="9525" cap="flat" cmpd="sng" algn="ctr">
            <a:solidFill>
              <a:srgbClr val="FF87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pitchFamily="34" charset="-128"/>
            </a:endParaRPr>
          </a:p>
        </p:txBody>
      </p:sp>
      <p:sp>
        <p:nvSpPr>
          <p:cNvPr id="9" name="TextBox 8">
            <a:extLst>
              <a:ext uri="{FF2B5EF4-FFF2-40B4-BE49-F238E27FC236}">
                <a16:creationId xmlns:a16="http://schemas.microsoft.com/office/drawing/2014/main" id="{45512BA3-DD5F-B444-8910-343E3F23575B}"/>
              </a:ext>
            </a:extLst>
          </p:cNvPr>
          <p:cNvSpPr txBox="1"/>
          <p:nvPr/>
        </p:nvSpPr>
        <p:spPr>
          <a:xfrm>
            <a:off x="792302" y="5334958"/>
            <a:ext cx="2803461" cy="338554"/>
          </a:xfrm>
          <a:prstGeom prst="rect">
            <a:avLst/>
          </a:prstGeom>
          <a:noFill/>
        </p:spPr>
        <p:txBody>
          <a:bodyPr wrap="none" rtlCol="0">
            <a:spAutoFit/>
          </a:bodyPr>
          <a:lstStyle/>
          <a:p>
            <a:r>
              <a:rPr lang="en-AU" sz="1600" dirty="0" err="1"/>
              <a:t>Weingartner</a:t>
            </a:r>
            <a:r>
              <a:rPr lang="en-AU" sz="1600" dirty="0"/>
              <a:t> &amp; </a:t>
            </a:r>
            <a:r>
              <a:rPr lang="en-AU" sz="1600" dirty="0" err="1"/>
              <a:t>Draine</a:t>
            </a:r>
            <a:r>
              <a:rPr lang="en-AU" sz="1600" dirty="0"/>
              <a:t> (2000)</a:t>
            </a:r>
          </a:p>
        </p:txBody>
      </p:sp>
      <p:sp>
        <p:nvSpPr>
          <p:cNvPr id="10" name="TextBox 9">
            <a:extLst>
              <a:ext uri="{FF2B5EF4-FFF2-40B4-BE49-F238E27FC236}">
                <a16:creationId xmlns:a16="http://schemas.microsoft.com/office/drawing/2014/main" id="{BE49BC00-F1DB-024C-92FD-184E0CECF4BD}"/>
              </a:ext>
            </a:extLst>
          </p:cNvPr>
          <p:cNvSpPr txBox="1"/>
          <p:nvPr/>
        </p:nvSpPr>
        <p:spPr>
          <a:xfrm>
            <a:off x="5904433" y="5334958"/>
            <a:ext cx="2180405" cy="338554"/>
          </a:xfrm>
          <a:prstGeom prst="rect">
            <a:avLst/>
          </a:prstGeom>
          <a:noFill/>
        </p:spPr>
        <p:txBody>
          <a:bodyPr wrap="none" rtlCol="0">
            <a:spAutoFit/>
          </a:bodyPr>
          <a:lstStyle/>
          <a:p>
            <a:r>
              <a:rPr lang="en-AU" sz="1600" dirty="0" err="1"/>
              <a:t>Preibisch</a:t>
            </a:r>
            <a:r>
              <a:rPr lang="en-AU" sz="1600" dirty="0"/>
              <a:t> et al. (1993)</a:t>
            </a:r>
          </a:p>
        </p:txBody>
      </p:sp>
    </p:spTree>
    <p:extLst>
      <p:ext uri="{BB962C8B-B14F-4D97-AF65-F5344CB8AC3E}">
        <p14:creationId xmlns:p14="http://schemas.microsoft.com/office/powerpoint/2010/main" val="1780596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Grain Properties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928648"/>
                <a:ext cx="7772400" cy="4114800"/>
              </a:xfrm>
            </p:spPr>
            <p:txBody>
              <a:bodyPr/>
              <a:lstStyle/>
              <a:p>
                <a:pPr marL="0" indent="0">
                  <a:buNone/>
                </a:pPr>
                <a:r>
                  <a:rPr lang="en-US" dirty="0"/>
                  <a:t>Size distribution</a:t>
                </a:r>
              </a:p>
              <a:p>
                <a:pPr marL="0" indent="0">
                  <a:buNone/>
                </a:pPr>
                <a:r>
                  <a:rPr lang="en-US" dirty="0"/>
                  <a:t> </a:t>
                </a:r>
                <a14:m>
                  <m:oMath xmlns:m="http://schemas.openxmlformats.org/officeDocument/2006/math">
                    <m:r>
                      <a:rPr lang="en-AU" b="0" i="1" smtClean="0">
                        <a:latin typeface="Cambria Math" panose="02040503050406030204" pitchFamily="18" charset="0"/>
                      </a:rPr>
                      <m:t>𝑛</m:t>
                    </m:r>
                    <m:r>
                      <a:rPr lang="en-AU" b="0" i="1" smtClean="0">
                        <a:latin typeface="Cambria Math" panose="02040503050406030204" pitchFamily="18" charset="0"/>
                      </a:rPr>
                      <m:t> ∝</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𝑎</m:t>
                        </m:r>
                      </m:e>
                      <m:sup>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𝑞</m:t>
                        </m:r>
                      </m:sup>
                    </m:sSup>
                  </m:oMath>
                </a14:m>
                <a:endParaRPr lang="en-US" dirty="0"/>
              </a:p>
              <a:p>
                <a:pPr marL="0" indent="0">
                  <a:buNone/>
                </a:pPr>
                <a:endParaRPr lang="en-US" dirty="0"/>
              </a:p>
              <a:p>
                <a:pPr marL="0" indent="0">
                  <a:buNone/>
                </a:pPr>
                <a:r>
                  <a:rPr lang="en-US" dirty="0"/>
                  <a:t>Density Distribution </a:t>
                </a:r>
                <a:br>
                  <a:rPr lang="en-US" dirty="0"/>
                </a:br>
                <a:r>
                  <a:rPr lang="en-US" dirty="0"/>
                  <a:t>[power law, Gaussian, other?]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928648"/>
                <a:ext cx="7772400" cy="4114800"/>
              </a:xfrm>
              <a:blipFill>
                <a:blip r:embed="rId3"/>
                <a:stretch>
                  <a:fillRect l="-1305" t="-1231"/>
                </a:stretch>
              </a:blipFill>
            </p:spPr>
            <p:txBody>
              <a:bodyPr/>
              <a:lstStyle/>
              <a:p>
                <a:r>
                  <a:rPr lang="en-US">
                    <a:noFill/>
                  </a:rPr>
                  <a:t> </a:t>
                </a:r>
              </a:p>
            </p:txBody>
          </p:sp>
        </mc:Fallback>
      </mc:AlternateContent>
      <p:sp>
        <p:nvSpPr>
          <p:cNvPr id="6" name="TextBox 5"/>
          <p:cNvSpPr txBox="1"/>
          <p:nvPr/>
        </p:nvSpPr>
        <p:spPr>
          <a:xfrm>
            <a:off x="5501966" y="2228193"/>
            <a:ext cx="2201241" cy="523220"/>
          </a:xfrm>
          <a:prstGeom prst="rect">
            <a:avLst/>
          </a:prstGeom>
          <a:noFill/>
        </p:spPr>
        <p:txBody>
          <a:bodyPr wrap="square" rtlCol="0">
            <a:spAutoFit/>
          </a:bodyPr>
          <a:lstStyle/>
          <a:p>
            <a:r>
              <a:rPr lang="en-US" sz="2800" i="1" dirty="0">
                <a:latin typeface="Times"/>
                <a:cs typeface="Times"/>
              </a:rPr>
              <a:t>3 &lt; q &lt; 4</a:t>
            </a:r>
          </a:p>
        </p:txBody>
      </p:sp>
      <p:sp>
        <p:nvSpPr>
          <p:cNvPr id="4" name="Rectangle 3">
            <a:extLst>
              <a:ext uri="{FF2B5EF4-FFF2-40B4-BE49-F238E27FC236}">
                <a16:creationId xmlns:a16="http://schemas.microsoft.com/office/drawing/2014/main" id="{589CE1DB-416B-1C49-8589-3F07EE197103}"/>
              </a:ext>
            </a:extLst>
          </p:cNvPr>
          <p:cNvSpPr/>
          <p:nvPr/>
        </p:nvSpPr>
        <p:spPr bwMode="auto">
          <a:xfrm>
            <a:off x="1175657" y="3135086"/>
            <a:ext cx="1992086" cy="94705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pic>
        <p:nvPicPr>
          <p:cNvPr id="21508" name="Picture 4" descr="We Need to Let Go of the Bell Curve">
            <a:extLst>
              <a:ext uri="{FF2B5EF4-FFF2-40B4-BE49-F238E27FC236}">
                <a16:creationId xmlns:a16="http://schemas.microsoft.com/office/drawing/2014/main" id="{8A81A7B1-E772-F047-8C6D-BF81840097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555" b="3492"/>
          <a:stretch/>
        </p:blipFill>
        <p:spPr bwMode="auto">
          <a:xfrm>
            <a:off x="5617029" y="3318822"/>
            <a:ext cx="3177841" cy="27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797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n 4"/>
          <p:cNvSpPr/>
          <p:nvPr/>
        </p:nvSpPr>
        <p:spPr bwMode="auto">
          <a:xfrm>
            <a:off x="544806" y="3292316"/>
            <a:ext cx="1113085" cy="1113084"/>
          </a:xfrm>
          <a:prstGeom prst="sun">
            <a:avLst/>
          </a:prstGeom>
          <a:solidFill>
            <a:srgbClr val="FFC60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6" name="Oval 5"/>
          <p:cNvSpPr/>
          <p:nvPr/>
        </p:nvSpPr>
        <p:spPr bwMode="auto">
          <a:xfrm>
            <a:off x="5096203" y="3743872"/>
            <a:ext cx="292100" cy="292100"/>
          </a:xfrm>
          <a:prstGeom prst="ellipse">
            <a:avLst/>
          </a:prstGeom>
          <a:solidFill>
            <a:srgbClr val="FF872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cxnSp>
        <p:nvCxnSpPr>
          <p:cNvPr id="7" name="Straight Connector 6"/>
          <p:cNvCxnSpPr/>
          <p:nvPr/>
        </p:nvCxnSpPr>
        <p:spPr bwMode="auto">
          <a:xfrm flipH="1" flipV="1">
            <a:off x="2924503" y="3896272"/>
            <a:ext cx="2146300" cy="12700"/>
          </a:xfrm>
          <a:prstGeom prst="line">
            <a:avLst/>
          </a:prstGeom>
          <a:noFill/>
          <a:ln w="57150" cap="flat" cmpd="sng" algn="ctr">
            <a:solidFill>
              <a:srgbClr val="000000"/>
            </a:solidFill>
            <a:prstDash val="solid"/>
            <a:round/>
            <a:headEnd type="none" w="med" len="med"/>
            <a:tailEnd type="stealth" w="med" len="med"/>
          </a:ln>
          <a:effectLst/>
        </p:spPr>
      </p:cxnSp>
      <p:cxnSp>
        <p:nvCxnSpPr>
          <p:cNvPr id="16" name="Straight Connector 15"/>
          <p:cNvCxnSpPr/>
          <p:nvPr/>
        </p:nvCxnSpPr>
        <p:spPr bwMode="auto">
          <a:xfrm flipH="1" flipV="1">
            <a:off x="5426403" y="3896272"/>
            <a:ext cx="2146300" cy="12700"/>
          </a:xfrm>
          <a:prstGeom prst="line">
            <a:avLst/>
          </a:prstGeom>
          <a:noFill/>
          <a:ln w="57150" cap="flat" cmpd="sng" algn="ctr">
            <a:solidFill>
              <a:srgbClr val="000000"/>
            </a:solidFill>
            <a:prstDash val="solid"/>
            <a:round/>
            <a:headEnd type="stealth" w="med" len="med"/>
            <a:tailEnd type="none" w="med" len="med"/>
          </a:ln>
          <a:effectLst/>
        </p:spPr>
      </p:cxnSp>
      <p:sp>
        <p:nvSpPr>
          <p:cNvPr id="17" name="TextBox 16"/>
          <p:cNvSpPr txBox="1"/>
          <p:nvPr/>
        </p:nvSpPr>
        <p:spPr>
          <a:xfrm>
            <a:off x="3381703" y="2943772"/>
            <a:ext cx="1358900" cy="769441"/>
          </a:xfrm>
          <a:prstGeom prst="rect">
            <a:avLst/>
          </a:prstGeom>
          <a:noFill/>
        </p:spPr>
        <p:txBody>
          <a:bodyPr wrap="square" rtlCol="0">
            <a:spAutoFit/>
          </a:bodyPr>
          <a:lstStyle/>
          <a:p>
            <a:r>
              <a:rPr lang="en-US" sz="4400" dirty="0" err="1">
                <a:latin typeface="Times"/>
                <a:cs typeface="Times"/>
              </a:rPr>
              <a:t>F</a:t>
            </a:r>
            <a:r>
              <a:rPr lang="en-US" sz="4400" baseline="-25000" dirty="0" err="1">
                <a:latin typeface="Times"/>
                <a:cs typeface="Times"/>
              </a:rPr>
              <a:t>grav</a:t>
            </a:r>
            <a:endParaRPr lang="en-US" sz="4400" dirty="0">
              <a:latin typeface="Times"/>
              <a:cs typeface="Times"/>
            </a:endParaRPr>
          </a:p>
        </p:txBody>
      </p:sp>
      <p:sp>
        <p:nvSpPr>
          <p:cNvPr id="18" name="TextBox 17"/>
          <p:cNvSpPr txBox="1"/>
          <p:nvPr/>
        </p:nvSpPr>
        <p:spPr>
          <a:xfrm>
            <a:off x="4092903" y="2956472"/>
            <a:ext cx="4838700" cy="769441"/>
          </a:xfrm>
          <a:prstGeom prst="rect">
            <a:avLst/>
          </a:prstGeom>
          <a:noFill/>
        </p:spPr>
        <p:txBody>
          <a:bodyPr wrap="square" rtlCol="0">
            <a:spAutoFit/>
          </a:bodyPr>
          <a:lstStyle/>
          <a:p>
            <a:r>
              <a:rPr lang="en-US" sz="4400" dirty="0" err="1">
                <a:latin typeface="Times"/>
                <a:cs typeface="Times"/>
              </a:rPr>
              <a:t>F</a:t>
            </a:r>
            <a:r>
              <a:rPr lang="en-US" sz="4400" baseline="-25000" dirty="0" err="1">
                <a:latin typeface="Times"/>
                <a:cs typeface="Times"/>
              </a:rPr>
              <a:t>rad</a:t>
            </a:r>
            <a:r>
              <a:rPr lang="en-US" sz="4400" baseline="-25000" dirty="0">
                <a:latin typeface="Times"/>
                <a:cs typeface="Times"/>
              </a:rPr>
              <a:t> + </a:t>
            </a:r>
            <a:r>
              <a:rPr lang="en-US" sz="4400" dirty="0" err="1">
                <a:latin typeface="Times"/>
                <a:cs typeface="Times"/>
              </a:rPr>
              <a:t>F</a:t>
            </a:r>
            <a:r>
              <a:rPr lang="en-US" sz="4400" baseline="-25000" dirty="0" err="1">
                <a:latin typeface="Times"/>
                <a:cs typeface="Times"/>
              </a:rPr>
              <a:t>sw</a:t>
            </a:r>
            <a:endParaRPr lang="en-US" sz="4400" dirty="0">
              <a:latin typeface="Times"/>
              <a:cs typeface="Times"/>
            </a:endParaRPr>
          </a:p>
        </p:txBody>
      </p:sp>
      <p:sp>
        <p:nvSpPr>
          <p:cNvPr id="8" name="Title 7">
            <a:extLst>
              <a:ext uri="{FF2B5EF4-FFF2-40B4-BE49-F238E27FC236}">
                <a16:creationId xmlns:a16="http://schemas.microsoft.com/office/drawing/2014/main" id="{C94609CF-23AA-DF47-99B7-7ECB257F15F6}"/>
              </a:ext>
            </a:extLst>
          </p:cNvPr>
          <p:cNvSpPr>
            <a:spLocks noGrp="1"/>
          </p:cNvSpPr>
          <p:nvPr>
            <p:ph type="title"/>
          </p:nvPr>
        </p:nvSpPr>
        <p:spPr/>
        <p:txBody>
          <a:bodyPr/>
          <a:lstStyle/>
          <a:p>
            <a:r>
              <a:rPr lang="en-US" dirty="0"/>
              <a:t>Grains Forces</a:t>
            </a:r>
          </a:p>
        </p:txBody>
      </p:sp>
      <p:sp>
        <p:nvSpPr>
          <p:cNvPr id="12" name="TextBox 11">
            <a:extLst>
              <a:ext uri="{FF2B5EF4-FFF2-40B4-BE49-F238E27FC236}">
                <a16:creationId xmlns:a16="http://schemas.microsoft.com/office/drawing/2014/main" id="{D1CEC748-CBE8-494E-8FC5-5C4A94D3D580}"/>
              </a:ext>
            </a:extLst>
          </p:cNvPr>
          <p:cNvSpPr txBox="1"/>
          <p:nvPr/>
        </p:nvSpPr>
        <p:spPr>
          <a:xfrm>
            <a:off x="3381703" y="3908972"/>
            <a:ext cx="1358900" cy="769441"/>
          </a:xfrm>
          <a:prstGeom prst="rect">
            <a:avLst/>
          </a:prstGeom>
          <a:noFill/>
        </p:spPr>
        <p:txBody>
          <a:bodyPr wrap="square" rtlCol="0">
            <a:spAutoFit/>
          </a:bodyPr>
          <a:lstStyle/>
          <a:p>
            <a:r>
              <a:rPr lang="en-US" sz="4400" dirty="0" err="1">
                <a:latin typeface="Times"/>
                <a:cs typeface="Times"/>
              </a:rPr>
              <a:t>F</a:t>
            </a:r>
            <a:r>
              <a:rPr lang="en-US" sz="4400" baseline="-25000" dirty="0" err="1">
                <a:latin typeface="Times"/>
                <a:cs typeface="Times"/>
              </a:rPr>
              <a:t>drag</a:t>
            </a:r>
            <a:endParaRPr lang="en-US" sz="4400" dirty="0">
              <a:latin typeface="Times"/>
              <a:cs typeface="Times"/>
            </a:endParaRPr>
          </a:p>
        </p:txBody>
      </p:sp>
    </p:spTree>
    <p:extLst>
      <p:ext uri="{BB962C8B-B14F-4D97-AF65-F5344CB8AC3E}">
        <p14:creationId xmlns:p14="http://schemas.microsoft.com/office/powerpoint/2010/main" val="4187677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i="1" dirty="0">
                <a:latin typeface="Times"/>
                <a:cs typeface="Times"/>
              </a:rPr>
              <a:t>β</a:t>
            </a:r>
            <a:r>
              <a:rPr lang="en-US" dirty="0"/>
              <a:t> - Ratio</a:t>
            </a:r>
          </a:p>
        </p:txBody>
      </p:sp>
      <p:graphicFrame>
        <p:nvGraphicFramePr>
          <p:cNvPr id="4" name="Object 3"/>
          <p:cNvGraphicFramePr>
            <a:graphicFrameLocks noChangeAspect="1"/>
          </p:cNvGraphicFramePr>
          <p:nvPr>
            <p:extLst>
              <p:ext uri="{D42A27DB-BD31-4B8C-83A1-F6EECF244321}">
                <p14:modId xmlns:p14="http://schemas.microsoft.com/office/powerpoint/2010/main" val="2982255882"/>
              </p:ext>
            </p:extLst>
          </p:nvPr>
        </p:nvGraphicFramePr>
        <p:xfrm>
          <a:off x="2044009" y="2389899"/>
          <a:ext cx="5055981" cy="2639302"/>
        </p:xfrm>
        <a:graphic>
          <a:graphicData uri="http://schemas.openxmlformats.org/presentationml/2006/ole">
            <mc:AlternateContent xmlns:mc="http://schemas.openxmlformats.org/markup-compatibility/2006">
              <mc:Choice xmlns:v="urn:schemas-microsoft-com:vml" Requires="v">
                <p:oleObj name="Equation" r:id="rId2" imgW="850900" imgH="444500" progId="Equation.3">
                  <p:embed/>
                </p:oleObj>
              </mc:Choice>
              <mc:Fallback>
                <p:oleObj name="Equation" r:id="rId2" imgW="850900" imgH="444500" progId="Equation.3">
                  <p:embed/>
                  <p:pic>
                    <p:nvPicPr>
                      <p:cNvPr id="4" name="Object 3"/>
                      <p:cNvPicPr/>
                      <p:nvPr/>
                    </p:nvPicPr>
                    <p:blipFill>
                      <a:blip r:embed="rId3"/>
                      <a:stretch>
                        <a:fillRect/>
                      </a:stretch>
                    </p:blipFill>
                    <p:spPr>
                      <a:xfrm>
                        <a:off x="2044009" y="2389899"/>
                        <a:ext cx="5055981" cy="2639302"/>
                      </a:xfrm>
                      <a:prstGeom prst="rect">
                        <a:avLst/>
                      </a:prstGeom>
                      <a:solidFill>
                        <a:schemeClr val="bg1"/>
                      </a:solidFill>
                    </p:spPr>
                  </p:pic>
                </p:oleObj>
              </mc:Fallback>
            </mc:AlternateContent>
          </a:graphicData>
        </a:graphic>
      </p:graphicFrame>
      <p:sp>
        <p:nvSpPr>
          <p:cNvPr id="10" name="TextBox 9">
            <a:extLst>
              <a:ext uri="{FF2B5EF4-FFF2-40B4-BE49-F238E27FC236}">
                <a16:creationId xmlns:a16="http://schemas.microsoft.com/office/drawing/2014/main" id="{A35CAB19-BFA4-4441-BCA6-C6C23F2F5F53}"/>
              </a:ext>
            </a:extLst>
          </p:cNvPr>
          <p:cNvSpPr txBox="1"/>
          <p:nvPr/>
        </p:nvSpPr>
        <p:spPr>
          <a:xfrm>
            <a:off x="6283099" y="5740400"/>
            <a:ext cx="2858475" cy="400110"/>
          </a:xfrm>
          <a:prstGeom prst="rect">
            <a:avLst/>
          </a:prstGeom>
          <a:noFill/>
        </p:spPr>
        <p:txBody>
          <a:bodyPr wrap="none" rtlCol="0">
            <a:spAutoFit/>
          </a:bodyPr>
          <a:lstStyle/>
          <a:p>
            <a:r>
              <a:rPr lang="en-US" dirty="0"/>
              <a:t>(e.g. Burns et. al. 1979)</a:t>
            </a:r>
          </a:p>
        </p:txBody>
      </p:sp>
    </p:spTree>
    <p:extLst>
      <p:ext uri="{BB962C8B-B14F-4D97-AF65-F5344CB8AC3E}">
        <p14:creationId xmlns:p14="http://schemas.microsoft.com/office/powerpoint/2010/main" val="346691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635000"/>
            <a:ext cx="9144000" cy="6223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a typeface="ＭＳ Ｐゴシック" pitchFamily="34" charset="-128"/>
            </a:endParaRPr>
          </a:p>
        </p:txBody>
      </p:sp>
      <p:sp>
        <p:nvSpPr>
          <p:cNvPr id="2" name="Title 1"/>
          <p:cNvSpPr>
            <a:spLocks noGrp="1"/>
          </p:cNvSpPr>
          <p:nvPr>
            <p:ph type="title"/>
          </p:nvPr>
        </p:nvSpPr>
        <p:spPr>
          <a:xfrm>
            <a:off x="660400" y="698500"/>
            <a:ext cx="7772400" cy="1143000"/>
          </a:xfrm>
        </p:spPr>
        <p:txBody>
          <a:bodyPr/>
          <a:lstStyle/>
          <a:p>
            <a:r>
              <a:rPr lang="en-US" dirty="0"/>
              <a:t>Elliptical Orbit</a:t>
            </a:r>
          </a:p>
        </p:txBody>
      </p:sp>
      <p:graphicFrame>
        <p:nvGraphicFramePr>
          <p:cNvPr id="4" name="Object 3"/>
          <p:cNvGraphicFramePr>
            <a:graphicFrameLocks noChangeAspect="1"/>
          </p:cNvGraphicFramePr>
          <p:nvPr>
            <p:extLst>
              <p:ext uri="{D42A27DB-BD31-4B8C-83A1-F6EECF244321}">
                <p14:modId xmlns:p14="http://schemas.microsoft.com/office/powerpoint/2010/main" val="3168430379"/>
              </p:ext>
            </p:extLst>
          </p:nvPr>
        </p:nvGraphicFramePr>
        <p:xfrm>
          <a:off x="571500" y="1036639"/>
          <a:ext cx="1304550" cy="1008061"/>
        </p:xfrm>
        <a:graphic>
          <a:graphicData uri="http://schemas.openxmlformats.org/presentationml/2006/ole">
            <mc:AlternateContent xmlns:mc="http://schemas.openxmlformats.org/markup-compatibility/2006">
              <mc:Choice xmlns:v="urn:schemas-microsoft-com:vml" Requires="v">
                <p:oleObj name="Equation" r:id="rId3" imgW="558800" imgH="431800" progId="Equation.3">
                  <p:embed/>
                </p:oleObj>
              </mc:Choice>
              <mc:Fallback>
                <p:oleObj name="Equation" r:id="rId3" imgW="558800" imgH="431800" progId="Equation.3">
                  <p:embed/>
                  <p:pic>
                    <p:nvPicPr>
                      <p:cNvPr id="4" name="Object 3"/>
                      <p:cNvPicPr/>
                      <p:nvPr/>
                    </p:nvPicPr>
                    <p:blipFill>
                      <a:blip r:embed="rId4"/>
                      <a:stretch>
                        <a:fillRect/>
                      </a:stretch>
                    </p:blipFill>
                    <p:spPr>
                      <a:xfrm>
                        <a:off x="571500" y="1036639"/>
                        <a:ext cx="1304550" cy="1008061"/>
                      </a:xfrm>
                      <a:prstGeom prst="rect">
                        <a:avLst/>
                      </a:prstGeom>
                      <a:solidFill>
                        <a:schemeClr val="bg1"/>
                      </a:solid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362042851"/>
              </p:ext>
            </p:extLst>
          </p:nvPr>
        </p:nvGraphicFramePr>
        <p:xfrm>
          <a:off x="7322985" y="858839"/>
          <a:ext cx="1451127" cy="1046161"/>
        </p:xfrm>
        <a:graphic>
          <a:graphicData uri="http://schemas.openxmlformats.org/presentationml/2006/ole">
            <mc:AlternateContent xmlns:mc="http://schemas.openxmlformats.org/markup-compatibility/2006">
              <mc:Choice xmlns:v="urn:schemas-microsoft-com:vml" Requires="v">
                <p:oleObj name="Equation" r:id="rId5" imgW="546100" imgH="393700" progId="Equation.3">
                  <p:embed/>
                </p:oleObj>
              </mc:Choice>
              <mc:Fallback>
                <p:oleObj name="Equation" r:id="rId5" imgW="546100" imgH="393700" progId="Equation.3">
                  <p:embed/>
                  <p:pic>
                    <p:nvPicPr>
                      <p:cNvPr id="5" name="Object 4"/>
                      <p:cNvPicPr/>
                      <p:nvPr/>
                    </p:nvPicPr>
                    <p:blipFill>
                      <a:blip r:embed="rId6"/>
                      <a:stretch>
                        <a:fillRect/>
                      </a:stretch>
                    </p:blipFill>
                    <p:spPr>
                      <a:xfrm>
                        <a:off x="7322985" y="858839"/>
                        <a:ext cx="1451127" cy="1046161"/>
                      </a:xfrm>
                      <a:prstGeom prst="rect">
                        <a:avLst/>
                      </a:prstGeom>
                      <a:solidFill>
                        <a:schemeClr val="bg1"/>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84167815"/>
              </p:ext>
            </p:extLst>
          </p:nvPr>
        </p:nvGraphicFramePr>
        <p:xfrm>
          <a:off x="4333876" y="2258003"/>
          <a:ext cx="1960562" cy="1069397"/>
        </p:xfrm>
        <a:graphic>
          <a:graphicData uri="http://schemas.openxmlformats.org/presentationml/2006/ole">
            <mc:AlternateContent xmlns:mc="http://schemas.openxmlformats.org/markup-compatibility/2006">
              <mc:Choice xmlns:v="urn:schemas-microsoft-com:vml" Requires="v">
                <p:oleObj name="Equation" r:id="rId7" imgW="838200" imgH="457200" progId="Equation.3">
                  <p:embed/>
                </p:oleObj>
              </mc:Choice>
              <mc:Fallback>
                <p:oleObj name="Equation" r:id="rId7" imgW="838200" imgH="457200" progId="Equation.3">
                  <p:embed/>
                  <p:pic>
                    <p:nvPicPr>
                      <p:cNvPr id="6" name="Object 5"/>
                      <p:cNvPicPr/>
                      <p:nvPr/>
                    </p:nvPicPr>
                    <p:blipFill>
                      <a:blip r:embed="rId8"/>
                      <a:stretch>
                        <a:fillRect/>
                      </a:stretch>
                    </p:blipFill>
                    <p:spPr>
                      <a:xfrm>
                        <a:off x="4333876" y="2258003"/>
                        <a:ext cx="1960562" cy="1069397"/>
                      </a:xfrm>
                      <a:prstGeom prst="rect">
                        <a:avLst/>
                      </a:prstGeom>
                      <a:solidFill>
                        <a:schemeClr val="bg1"/>
                      </a:solidFill>
                    </p:spPr>
                  </p:pic>
                </p:oleObj>
              </mc:Fallback>
            </mc:AlternateContent>
          </a:graphicData>
        </a:graphic>
      </p:graphicFrame>
      <p:sp>
        <p:nvSpPr>
          <p:cNvPr id="8" name="Oval 7"/>
          <p:cNvSpPr/>
          <p:nvPr/>
        </p:nvSpPr>
        <p:spPr bwMode="auto">
          <a:xfrm>
            <a:off x="330199" y="2203873"/>
            <a:ext cx="8545199" cy="4260427"/>
          </a:xfrm>
          <a:prstGeom prst="ellipse">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9" name="Multiply 8"/>
          <p:cNvSpPr/>
          <p:nvPr/>
        </p:nvSpPr>
        <p:spPr bwMode="auto">
          <a:xfrm>
            <a:off x="1520049" y="3873500"/>
            <a:ext cx="997938" cy="997938"/>
          </a:xfrm>
          <a:prstGeom prst="mathMultiply">
            <a:avLst>
              <a:gd name="adj1" fmla="val 0"/>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10" name="Sun 9"/>
          <p:cNvSpPr/>
          <p:nvPr/>
        </p:nvSpPr>
        <p:spPr bwMode="auto">
          <a:xfrm>
            <a:off x="6586503" y="3777544"/>
            <a:ext cx="1113085" cy="1113084"/>
          </a:xfrm>
          <a:prstGeom prst="sun">
            <a:avLst/>
          </a:prstGeom>
          <a:solidFill>
            <a:srgbClr val="FFC60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cxnSp>
        <p:nvCxnSpPr>
          <p:cNvPr id="14" name="Straight Connector 13"/>
          <p:cNvCxnSpPr/>
          <p:nvPr/>
        </p:nvCxnSpPr>
        <p:spPr bwMode="auto">
          <a:xfrm flipH="1" flipV="1">
            <a:off x="2654300" y="2489200"/>
            <a:ext cx="4513090" cy="1870287"/>
          </a:xfrm>
          <a:prstGeom prst="line">
            <a:avLst/>
          </a:prstGeom>
          <a:noFill/>
          <a:ln w="9525" cap="flat" cmpd="sng" algn="ctr">
            <a:solidFill>
              <a:srgbClr val="000000"/>
            </a:solidFill>
            <a:prstDash val="solid"/>
            <a:round/>
            <a:headEnd type="none" w="med" len="med"/>
            <a:tailEnd type="none" w="med" len="med"/>
          </a:ln>
          <a:effectLst/>
        </p:spPr>
      </p:cxnSp>
      <p:sp>
        <p:nvSpPr>
          <p:cNvPr id="16" name="Oval 15"/>
          <p:cNvSpPr/>
          <p:nvPr/>
        </p:nvSpPr>
        <p:spPr bwMode="auto">
          <a:xfrm>
            <a:off x="2422032" y="2273300"/>
            <a:ext cx="403013" cy="403013"/>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sp>
        <p:nvSpPr>
          <p:cNvPr id="17" name="TextBox 16"/>
          <p:cNvSpPr txBox="1"/>
          <p:nvPr/>
        </p:nvSpPr>
        <p:spPr>
          <a:xfrm>
            <a:off x="6466559" y="3372273"/>
            <a:ext cx="1708009" cy="604611"/>
          </a:xfrm>
          <a:prstGeom prst="rect">
            <a:avLst/>
          </a:prstGeom>
          <a:noFill/>
        </p:spPr>
        <p:txBody>
          <a:bodyPr wrap="square" rtlCol="0">
            <a:spAutoFit/>
          </a:bodyPr>
          <a:lstStyle/>
          <a:p>
            <a:r>
              <a:rPr lang="en-US" i="1" dirty="0" err="1">
                <a:solidFill>
                  <a:srgbClr val="000000"/>
                </a:solidFill>
                <a:latin typeface="Times"/>
                <a:cs typeface="Times"/>
              </a:rPr>
              <a:t>θ</a:t>
            </a:r>
            <a:endParaRPr lang="en-US" i="1" dirty="0">
              <a:solidFill>
                <a:srgbClr val="000000"/>
              </a:solidFill>
              <a:latin typeface="Times"/>
              <a:cs typeface="Times"/>
            </a:endParaRPr>
          </a:p>
        </p:txBody>
      </p:sp>
      <p:sp>
        <p:nvSpPr>
          <p:cNvPr id="18" name="TextBox 17"/>
          <p:cNvSpPr txBox="1"/>
          <p:nvPr/>
        </p:nvSpPr>
        <p:spPr>
          <a:xfrm>
            <a:off x="6311900" y="3939540"/>
            <a:ext cx="4178301" cy="400110"/>
          </a:xfrm>
          <a:prstGeom prst="rect">
            <a:avLst/>
          </a:prstGeom>
          <a:noFill/>
        </p:spPr>
        <p:txBody>
          <a:bodyPr wrap="square" rtlCol="0">
            <a:spAutoFit/>
          </a:bodyPr>
          <a:lstStyle/>
          <a:p>
            <a:r>
              <a:rPr lang="en-US" i="1" dirty="0" err="1">
                <a:solidFill>
                  <a:srgbClr val="000000"/>
                </a:solidFill>
                <a:latin typeface="Times"/>
                <a:cs typeface="Times"/>
              </a:rPr>
              <a:t>r</a:t>
            </a:r>
            <a:r>
              <a:rPr lang="en-US" i="1" baseline="-25000" dirty="0" err="1">
                <a:solidFill>
                  <a:srgbClr val="000000"/>
                </a:solidFill>
                <a:latin typeface="Times"/>
                <a:cs typeface="Times"/>
              </a:rPr>
              <a:t>i</a:t>
            </a:r>
            <a:endParaRPr lang="en-US" i="1" baseline="-25000" dirty="0">
              <a:solidFill>
                <a:srgbClr val="000000"/>
              </a:solidFill>
              <a:latin typeface="Times"/>
              <a:cs typeface="Times"/>
            </a:endParaRPr>
          </a:p>
        </p:txBody>
      </p:sp>
      <p:cxnSp>
        <p:nvCxnSpPr>
          <p:cNvPr id="12" name="Straight Connector 11"/>
          <p:cNvCxnSpPr>
            <a:stCxn id="8" idx="6"/>
          </p:cNvCxnSpPr>
          <p:nvPr/>
        </p:nvCxnSpPr>
        <p:spPr bwMode="auto">
          <a:xfrm flipH="1">
            <a:off x="7162800" y="4334087"/>
            <a:ext cx="1712598" cy="22013"/>
          </a:xfrm>
          <a:prstGeom prst="line">
            <a:avLst/>
          </a:prstGeom>
          <a:noFill/>
          <a:ln w="9525" cap="flat" cmpd="sng" algn="ctr">
            <a:solidFill>
              <a:srgbClr val="000000"/>
            </a:solidFill>
            <a:prstDash val="solid"/>
            <a:round/>
            <a:headEnd type="none" w="med" len="med"/>
            <a:tailEnd type="none" w="med" len="med"/>
          </a:ln>
          <a:effectLst/>
        </p:spPr>
      </p:cxnSp>
      <p:cxnSp>
        <p:nvCxnSpPr>
          <p:cNvPr id="34" name="Straight Connector 33"/>
          <p:cNvCxnSpPr/>
          <p:nvPr/>
        </p:nvCxnSpPr>
        <p:spPr bwMode="auto">
          <a:xfrm flipH="1">
            <a:off x="317500" y="4356100"/>
            <a:ext cx="4356100" cy="25400"/>
          </a:xfrm>
          <a:prstGeom prst="line">
            <a:avLst/>
          </a:prstGeom>
          <a:noFill/>
          <a:ln w="9525" cap="flat" cmpd="sng" algn="ctr">
            <a:solidFill>
              <a:srgbClr val="000000"/>
            </a:solidFill>
            <a:prstDash val="solid"/>
            <a:round/>
            <a:headEnd type="stealth" w="med" len="med"/>
            <a:tailEnd type="stealth" w="med" len="med"/>
          </a:ln>
          <a:effectLst/>
        </p:spPr>
      </p:cxnSp>
      <p:sp>
        <p:nvSpPr>
          <p:cNvPr id="36" name="TextBox 35"/>
          <p:cNvSpPr txBox="1"/>
          <p:nvPr/>
        </p:nvSpPr>
        <p:spPr>
          <a:xfrm>
            <a:off x="2214690" y="3987800"/>
            <a:ext cx="1851288" cy="400110"/>
          </a:xfrm>
          <a:prstGeom prst="rect">
            <a:avLst/>
          </a:prstGeom>
          <a:noFill/>
        </p:spPr>
        <p:txBody>
          <a:bodyPr wrap="none" rtlCol="0">
            <a:spAutoFit/>
          </a:bodyPr>
          <a:lstStyle/>
          <a:p>
            <a:r>
              <a:rPr lang="en-US" i="1" dirty="0">
                <a:solidFill>
                  <a:srgbClr val="000000"/>
                </a:solidFill>
                <a:latin typeface="Times"/>
                <a:cs typeface="Times"/>
              </a:rPr>
              <a:t>a = semi-major</a:t>
            </a:r>
          </a:p>
        </p:txBody>
      </p:sp>
      <p:cxnSp>
        <p:nvCxnSpPr>
          <p:cNvPr id="11" name="Straight Arrow Connector 10">
            <a:extLst>
              <a:ext uri="{FF2B5EF4-FFF2-40B4-BE49-F238E27FC236}">
                <a16:creationId xmlns:a16="http://schemas.microsoft.com/office/drawing/2014/main" id="{9DA8AE8F-8763-3F44-A170-E78F0289B05D}"/>
              </a:ext>
            </a:extLst>
          </p:cNvPr>
          <p:cNvCxnSpPr>
            <a:cxnSpLocks/>
          </p:cNvCxnSpPr>
          <p:nvPr/>
        </p:nvCxnSpPr>
        <p:spPr bwMode="auto">
          <a:xfrm flipV="1">
            <a:off x="8875398" y="3233057"/>
            <a:ext cx="0" cy="110103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96F1857-7CAA-F94E-B00F-45DE9B8EB849}"/>
              </a:ext>
            </a:extLst>
          </p:cNvPr>
          <p:cNvSpPr txBox="1"/>
          <p:nvPr/>
        </p:nvSpPr>
        <p:spPr>
          <a:xfrm>
            <a:off x="8717571" y="2814260"/>
            <a:ext cx="373820" cy="400110"/>
          </a:xfrm>
          <a:prstGeom prst="rect">
            <a:avLst/>
          </a:prstGeom>
          <a:noFill/>
        </p:spPr>
        <p:txBody>
          <a:bodyPr wrap="none" rtlCol="0">
            <a:spAutoFit/>
          </a:bodyPr>
          <a:lstStyle/>
          <a:p>
            <a:r>
              <a:rPr lang="en-US" i="1" dirty="0" err="1">
                <a:solidFill>
                  <a:srgbClr val="000000"/>
                </a:solidFill>
                <a:latin typeface="Times"/>
                <a:cs typeface="Times"/>
              </a:rPr>
              <a:t>v</a:t>
            </a:r>
            <a:r>
              <a:rPr lang="en-US" i="1" baseline="-25000" dirty="0" err="1">
                <a:solidFill>
                  <a:srgbClr val="000000"/>
                </a:solidFill>
                <a:latin typeface="Times"/>
                <a:cs typeface="Times"/>
              </a:rPr>
              <a:t>k</a:t>
            </a:r>
            <a:endParaRPr lang="en-US" i="1" baseline="-25000" dirty="0">
              <a:solidFill>
                <a:srgbClr val="000000"/>
              </a:solidFill>
              <a:latin typeface="Times"/>
              <a:cs typeface="Times"/>
            </a:endParaRPr>
          </a:p>
        </p:txBody>
      </p:sp>
    </p:spTree>
    <p:extLst>
      <p:ext uri="{BB962C8B-B14F-4D97-AF65-F5344CB8AC3E}">
        <p14:creationId xmlns:p14="http://schemas.microsoft.com/office/powerpoint/2010/main" val="1719670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a:extLst>
              <a:ext uri="{28A0092B-C50C-407E-A947-70E740481C1C}">
                <a14:useLocalDpi xmlns:a14="http://schemas.microsoft.com/office/drawing/2010/main" val="0"/>
              </a:ext>
            </a:extLst>
          </a:blip>
          <a:srcRect t="8503" r="6899"/>
          <a:stretch/>
        </p:blipFill>
        <p:spPr bwMode="auto">
          <a:xfrm>
            <a:off x="1322387" y="831532"/>
            <a:ext cx="6716713" cy="4939733"/>
          </a:xfrm>
          <a:prstGeom prst="rect">
            <a:avLst/>
          </a:prstGeom>
          <a:ln>
            <a:noFill/>
          </a:ln>
          <a:extLst>
            <a:ext uri="{53640926-AAD7-44d8-BBD7-CCE9431645EC}">
              <a14:shadowObscured xmlns:a14="http://schemas.microsoft.com/office/drawing/2010/main" xmlns=""/>
            </a:ext>
          </a:extLst>
        </p:spPr>
      </p:pic>
      <p:sp>
        <p:nvSpPr>
          <p:cNvPr id="7" name="Title 1"/>
          <p:cNvSpPr>
            <a:spLocks noGrp="1"/>
          </p:cNvSpPr>
          <p:nvPr>
            <p:ph type="title"/>
          </p:nvPr>
        </p:nvSpPr>
        <p:spPr/>
        <p:txBody>
          <a:bodyPr/>
          <a:lstStyle/>
          <a:p>
            <a:r>
              <a:rPr lang="el-GR" i="1" dirty="0">
                <a:latin typeface="Times"/>
                <a:cs typeface="Times"/>
              </a:rPr>
              <a:t>β</a:t>
            </a:r>
            <a:r>
              <a:rPr lang="en-US" dirty="0"/>
              <a:t> - Ratio</a:t>
            </a:r>
          </a:p>
        </p:txBody>
      </p:sp>
    </p:spTree>
    <p:extLst>
      <p:ext uri="{BB962C8B-B14F-4D97-AF65-F5344CB8AC3E}">
        <p14:creationId xmlns:p14="http://schemas.microsoft.com/office/powerpoint/2010/main" val="268391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n 4"/>
          <p:cNvSpPr/>
          <p:nvPr/>
        </p:nvSpPr>
        <p:spPr bwMode="auto">
          <a:xfrm>
            <a:off x="505779" y="1983976"/>
            <a:ext cx="583414" cy="583413"/>
          </a:xfrm>
          <a:prstGeom prst="sun">
            <a:avLst/>
          </a:prstGeom>
          <a:solidFill>
            <a:srgbClr val="FFC607"/>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endParaRPr lang="en-US" sz="1500"/>
          </a:p>
        </p:txBody>
      </p:sp>
      <p:sp>
        <p:nvSpPr>
          <p:cNvPr id="6" name="Oval 5"/>
          <p:cNvSpPr/>
          <p:nvPr/>
        </p:nvSpPr>
        <p:spPr bwMode="auto">
          <a:xfrm>
            <a:off x="3084527" y="2170403"/>
            <a:ext cx="219075" cy="219075"/>
          </a:xfrm>
          <a:prstGeom prst="ellipse">
            <a:avLst/>
          </a:prstGeom>
          <a:solidFill>
            <a:srgbClr val="FF87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endParaRPr lang="en-US" sz="1500"/>
          </a:p>
        </p:txBody>
      </p:sp>
      <p:cxnSp>
        <p:nvCxnSpPr>
          <p:cNvPr id="7" name="Straight Connector 6"/>
          <p:cNvCxnSpPr/>
          <p:nvPr/>
        </p:nvCxnSpPr>
        <p:spPr bwMode="auto">
          <a:xfrm flipH="1" flipV="1">
            <a:off x="1455752" y="2284703"/>
            <a:ext cx="1609725" cy="9525"/>
          </a:xfrm>
          <a:prstGeom prst="line">
            <a:avLst/>
          </a:prstGeom>
          <a:noFill/>
          <a:ln w="57150" cap="flat" cmpd="sng" algn="ctr">
            <a:solidFill>
              <a:schemeClr val="bg1"/>
            </a:solidFill>
            <a:prstDash val="solid"/>
            <a:round/>
            <a:headEnd type="none" w="med" len="med"/>
            <a:tailEnd type="stealth" w="med" len="med"/>
          </a:ln>
          <a:effectLst/>
        </p:spPr>
      </p:cxnSp>
      <p:cxnSp>
        <p:nvCxnSpPr>
          <p:cNvPr id="16" name="Straight Connector 15"/>
          <p:cNvCxnSpPr>
            <a:cxnSpLocks/>
          </p:cNvCxnSpPr>
          <p:nvPr/>
        </p:nvCxnSpPr>
        <p:spPr bwMode="auto">
          <a:xfrm flipH="1" flipV="1">
            <a:off x="3332179" y="2284703"/>
            <a:ext cx="890807" cy="9525"/>
          </a:xfrm>
          <a:prstGeom prst="line">
            <a:avLst/>
          </a:prstGeom>
          <a:noFill/>
          <a:ln w="57150" cap="flat" cmpd="sng" algn="ctr">
            <a:solidFill>
              <a:schemeClr val="bg1"/>
            </a:solidFill>
            <a:prstDash val="solid"/>
            <a:round/>
            <a:headEnd type="stealth" w="med" len="med"/>
            <a:tailEnd type="none" w="med" len="med"/>
          </a:ln>
          <a:effectLst/>
        </p:spPr>
      </p:cxnSp>
      <p:sp>
        <p:nvSpPr>
          <p:cNvPr id="17" name="TextBox 16"/>
          <p:cNvSpPr txBox="1"/>
          <p:nvPr/>
        </p:nvSpPr>
        <p:spPr>
          <a:xfrm>
            <a:off x="1798652" y="1570328"/>
            <a:ext cx="1019175" cy="600164"/>
          </a:xfrm>
          <a:prstGeom prst="rect">
            <a:avLst/>
          </a:prstGeom>
          <a:noFill/>
        </p:spPr>
        <p:txBody>
          <a:bodyPr wrap="square" rtlCol="0">
            <a:spAutoFit/>
          </a:bodyPr>
          <a:lstStyle/>
          <a:p>
            <a:r>
              <a:rPr lang="en-US" sz="3300" dirty="0" err="1">
                <a:latin typeface="Times"/>
                <a:cs typeface="Times"/>
              </a:rPr>
              <a:t>F</a:t>
            </a:r>
            <a:r>
              <a:rPr lang="en-US" sz="3300" baseline="-25000" dirty="0" err="1">
                <a:latin typeface="Times"/>
                <a:cs typeface="Times"/>
              </a:rPr>
              <a:t>grav</a:t>
            </a:r>
            <a:endParaRPr lang="en-US" sz="3300" dirty="0">
              <a:latin typeface="Times"/>
              <a:cs typeface="Times"/>
            </a:endParaRPr>
          </a:p>
        </p:txBody>
      </p:sp>
      <p:sp>
        <p:nvSpPr>
          <p:cNvPr id="18" name="TextBox 17"/>
          <p:cNvSpPr txBox="1"/>
          <p:nvPr/>
        </p:nvSpPr>
        <p:spPr>
          <a:xfrm>
            <a:off x="2260615" y="1570328"/>
            <a:ext cx="3629025" cy="600164"/>
          </a:xfrm>
          <a:prstGeom prst="rect">
            <a:avLst/>
          </a:prstGeom>
          <a:noFill/>
        </p:spPr>
        <p:txBody>
          <a:bodyPr wrap="square" rtlCol="0">
            <a:spAutoFit/>
          </a:bodyPr>
          <a:lstStyle/>
          <a:p>
            <a:r>
              <a:rPr lang="en-US" sz="3300" dirty="0" err="1">
                <a:latin typeface="Times"/>
                <a:cs typeface="Times"/>
              </a:rPr>
              <a:t>F</a:t>
            </a:r>
            <a:r>
              <a:rPr lang="en-US" sz="3300" baseline="-25000" dirty="0" err="1">
                <a:latin typeface="Times"/>
                <a:cs typeface="Times"/>
              </a:rPr>
              <a:t>rad</a:t>
            </a:r>
            <a:endParaRPr lang="en-US" sz="3300" dirty="0">
              <a:latin typeface="Times"/>
              <a:cs typeface="Time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801DBF-6EC4-F94E-B726-ED9CA6715667}"/>
                  </a:ext>
                </a:extLst>
              </p:cNvPr>
              <p:cNvSpPr txBox="1"/>
              <p:nvPr/>
            </p:nvSpPr>
            <p:spPr>
              <a:xfrm>
                <a:off x="6326174" y="1470515"/>
                <a:ext cx="2122665" cy="9949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ea typeface="Cambria Math" panose="02040503050406030204" pitchFamily="18" charset="0"/>
                        </a:rPr>
                        <m:t>𝛽</m:t>
                      </m:r>
                      <m:r>
                        <a:rPr lang="en-AU" sz="3000" i="1">
                          <a:latin typeface="Cambria Math" panose="02040503050406030204" pitchFamily="18" charset="0"/>
                          <a:ea typeface="Cambria Math" panose="02040503050406030204" pitchFamily="18" charset="0"/>
                        </a:rPr>
                        <m:t>= </m:t>
                      </m:r>
                      <m:f>
                        <m:fPr>
                          <m:ctrlPr>
                            <a:rPr lang="en-AU" sz="3000" i="1">
                              <a:latin typeface="Cambria Math" panose="02040503050406030204" pitchFamily="18" charset="0"/>
                              <a:ea typeface="Cambria Math" panose="02040503050406030204" pitchFamily="18" charset="0"/>
                            </a:rPr>
                          </m:ctrlPr>
                        </m:fPr>
                        <m:num>
                          <m:sSub>
                            <m:sSubPr>
                              <m:ctrlPr>
                                <a:rPr lang="en-AU" sz="3000" i="1">
                                  <a:latin typeface="Cambria Math" panose="02040503050406030204" pitchFamily="18" charset="0"/>
                                  <a:ea typeface="Cambria Math" panose="02040503050406030204" pitchFamily="18" charset="0"/>
                                </a:rPr>
                              </m:ctrlPr>
                            </m:sSubPr>
                            <m:e>
                              <m:r>
                                <a:rPr lang="en-AU" sz="3000" i="1">
                                  <a:latin typeface="Cambria Math" panose="02040503050406030204" pitchFamily="18" charset="0"/>
                                  <a:ea typeface="Cambria Math" panose="02040503050406030204" pitchFamily="18" charset="0"/>
                                </a:rPr>
                                <m:t>𝐹</m:t>
                              </m:r>
                            </m:e>
                            <m:sub>
                              <m:r>
                                <a:rPr lang="en-AU" sz="3000" i="1">
                                  <a:latin typeface="Cambria Math" panose="02040503050406030204" pitchFamily="18" charset="0"/>
                                  <a:ea typeface="Cambria Math" panose="02040503050406030204" pitchFamily="18" charset="0"/>
                                </a:rPr>
                                <m:t>𝑟𝑎𝑑</m:t>
                              </m:r>
                            </m:sub>
                          </m:sSub>
                        </m:num>
                        <m:den>
                          <m:sSub>
                            <m:sSubPr>
                              <m:ctrlPr>
                                <a:rPr lang="en-AU" sz="3000" i="1">
                                  <a:latin typeface="Cambria Math" panose="02040503050406030204" pitchFamily="18" charset="0"/>
                                  <a:ea typeface="Cambria Math" panose="02040503050406030204" pitchFamily="18" charset="0"/>
                                </a:rPr>
                              </m:ctrlPr>
                            </m:sSubPr>
                            <m:e>
                              <m:r>
                                <a:rPr lang="en-AU" sz="3000" i="1">
                                  <a:latin typeface="Cambria Math" panose="02040503050406030204" pitchFamily="18" charset="0"/>
                                  <a:ea typeface="Cambria Math" panose="02040503050406030204" pitchFamily="18" charset="0"/>
                                </a:rPr>
                                <m:t>𝐹</m:t>
                              </m:r>
                            </m:e>
                            <m:sub>
                              <m:r>
                                <a:rPr lang="en-AU" sz="3000" i="1">
                                  <a:latin typeface="Cambria Math" panose="02040503050406030204" pitchFamily="18" charset="0"/>
                                  <a:ea typeface="Cambria Math" panose="02040503050406030204" pitchFamily="18" charset="0"/>
                                </a:rPr>
                                <m:t>𝑔𝑟𝑎𝑣</m:t>
                              </m:r>
                            </m:sub>
                          </m:sSub>
                        </m:den>
                      </m:f>
                    </m:oMath>
                  </m:oMathPara>
                </a14:m>
                <a:endParaRPr lang="en-US" sz="3000" dirty="0"/>
              </a:p>
            </p:txBody>
          </p:sp>
        </mc:Choice>
        <mc:Fallback xmlns="">
          <p:sp>
            <p:nvSpPr>
              <p:cNvPr id="12" name="TextBox 11">
                <a:extLst>
                  <a:ext uri="{FF2B5EF4-FFF2-40B4-BE49-F238E27FC236}">
                    <a16:creationId xmlns:a16="http://schemas.microsoft.com/office/drawing/2014/main" id="{5B801DBF-6EC4-F94E-B726-ED9CA6715667}"/>
                  </a:ext>
                </a:extLst>
              </p:cNvPr>
              <p:cNvSpPr txBox="1">
                <a:spLocks noRot="1" noChangeAspect="1" noMove="1" noResize="1" noEditPoints="1" noAdjustHandles="1" noChangeArrowheads="1" noChangeShapeType="1" noTextEdit="1"/>
              </p:cNvSpPr>
              <p:nvPr/>
            </p:nvSpPr>
            <p:spPr>
              <a:xfrm>
                <a:off x="6326174" y="1470515"/>
                <a:ext cx="2122665" cy="994952"/>
              </a:xfrm>
              <a:prstGeom prst="rect">
                <a:avLst/>
              </a:prstGeom>
              <a:blipFill>
                <a:blip r:embed="rId3"/>
                <a:stretch>
                  <a:fillRect t="-1266" b="-88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5BFF0DD-29F9-EE47-8AC1-95B19471659D}"/>
              </a:ext>
            </a:extLst>
          </p:cNvPr>
          <p:cNvSpPr txBox="1"/>
          <p:nvPr/>
        </p:nvSpPr>
        <p:spPr>
          <a:xfrm>
            <a:off x="7362219" y="5666307"/>
            <a:ext cx="1779654" cy="323165"/>
          </a:xfrm>
          <a:prstGeom prst="rect">
            <a:avLst/>
          </a:prstGeom>
          <a:noFill/>
        </p:spPr>
        <p:txBody>
          <a:bodyPr wrap="none" rtlCol="0">
            <a:spAutoFit/>
          </a:bodyPr>
          <a:lstStyle/>
          <a:p>
            <a:r>
              <a:rPr lang="en-AU" sz="1500" dirty="0"/>
              <a:t>Horner et. al. 2020</a:t>
            </a:r>
          </a:p>
        </p:txBody>
      </p:sp>
      <p:pic>
        <p:nvPicPr>
          <p:cNvPr id="3" name="Picture 2" descr="Chart, diagram&#10;&#10;Description automatically generated with medium confidence">
            <a:extLst>
              <a:ext uri="{FF2B5EF4-FFF2-40B4-BE49-F238E27FC236}">
                <a16:creationId xmlns:a16="http://schemas.microsoft.com/office/drawing/2014/main" id="{7F5EBCC5-00CB-FF47-A1F5-4875AD789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80563"/>
            <a:ext cx="9144000" cy="2814584"/>
          </a:xfrm>
          <a:prstGeom prst="rect">
            <a:avLst/>
          </a:prstGeom>
        </p:spPr>
      </p:pic>
    </p:spTree>
    <p:extLst>
      <p:ext uri="{BB962C8B-B14F-4D97-AF65-F5344CB8AC3E}">
        <p14:creationId xmlns:p14="http://schemas.microsoft.com/office/powerpoint/2010/main" val="3549418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4B78-2FF9-5543-85A4-DCC31A8E33CA}"/>
              </a:ext>
            </a:extLst>
          </p:cNvPr>
          <p:cNvSpPr>
            <a:spLocks noGrp="1"/>
          </p:cNvSpPr>
          <p:nvPr>
            <p:ph type="title"/>
          </p:nvPr>
        </p:nvSpPr>
        <p:spPr/>
        <p:txBody>
          <a:bodyPr/>
          <a:lstStyle/>
          <a:p>
            <a:r>
              <a:rPr lang="en-US" dirty="0"/>
              <a:t>Beta vs Grain Size</a:t>
            </a:r>
          </a:p>
        </p:txBody>
      </p:sp>
      <p:pic>
        <p:nvPicPr>
          <p:cNvPr id="5" name="Content Placeholder 4">
            <a:extLst>
              <a:ext uri="{FF2B5EF4-FFF2-40B4-BE49-F238E27FC236}">
                <a16:creationId xmlns:a16="http://schemas.microsoft.com/office/drawing/2014/main" id="{31657779-02D0-2940-99F4-45691D8A710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089"/>
          <a:stretch/>
        </p:blipFill>
        <p:spPr>
          <a:xfrm>
            <a:off x="1559077" y="1828800"/>
            <a:ext cx="6025845" cy="4343400"/>
          </a:xfrm>
        </p:spPr>
      </p:pic>
      <p:sp>
        <p:nvSpPr>
          <p:cNvPr id="6" name="TextBox 5">
            <a:extLst>
              <a:ext uri="{FF2B5EF4-FFF2-40B4-BE49-F238E27FC236}">
                <a16:creationId xmlns:a16="http://schemas.microsoft.com/office/drawing/2014/main" id="{25057E46-4761-3943-A80F-E2A9A3762922}"/>
              </a:ext>
            </a:extLst>
          </p:cNvPr>
          <p:cNvSpPr txBox="1"/>
          <p:nvPr/>
        </p:nvSpPr>
        <p:spPr>
          <a:xfrm>
            <a:off x="5886662" y="6384735"/>
            <a:ext cx="2571538" cy="323165"/>
          </a:xfrm>
          <a:prstGeom prst="rect">
            <a:avLst/>
          </a:prstGeom>
          <a:noFill/>
        </p:spPr>
        <p:txBody>
          <a:bodyPr wrap="none" rtlCol="0">
            <a:spAutoFit/>
          </a:bodyPr>
          <a:lstStyle/>
          <a:p>
            <a:r>
              <a:rPr lang="en-AU" sz="1500" dirty="0"/>
              <a:t>Hengst et. al. 2022 (in prep)</a:t>
            </a:r>
          </a:p>
        </p:txBody>
      </p:sp>
    </p:spTree>
    <p:extLst>
      <p:ext uri="{BB962C8B-B14F-4D97-AF65-F5344CB8AC3E}">
        <p14:creationId xmlns:p14="http://schemas.microsoft.com/office/powerpoint/2010/main" val="2435639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C08E46-8E2A-BB4D-B00F-4FCD3205B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4096"/>
            <a:ext cx="4381500" cy="3295650"/>
          </a:xfrm>
          <a:prstGeom prst="rect">
            <a:avLst/>
          </a:prstGeom>
        </p:spPr>
      </p:pic>
      <p:sp>
        <p:nvSpPr>
          <p:cNvPr id="2" name="Title 1">
            <a:extLst>
              <a:ext uri="{FF2B5EF4-FFF2-40B4-BE49-F238E27FC236}">
                <a16:creationId xmlns:a16="http://schemas.microsoft.com/office/drawing/2014/main" id="{13735A75-43C4-924F-A8B7-B5D410FAA24B}"/>
              </a:ext>
            </a:extLst>
          </p:cNvPr>
          <p:cNvSpPr>
            <a:spLocks noGrp="1"/>
          </p:cNvSpPr>
          <p:nvPr>
            <p:ph type="title"/>
          </p:nvPr>
        </p:nvSpPr>
        <p:spPr/>
        <p:txBody>
          <a:bodyPr/>
          <a:lstStyle/>
          <a:p>
            <a:r>
              <a:rPr lang="en-US" dirty="0"/>
              <a:t>Radiation Pressure Affected Grains</a:t>
            </a:r>
          </a:p>
        </p:txBody>
      </p:sp>
      <p:pic>
        <p:nvPicPr>
          <p:cNvPr id="11" name="Picture 10">
            <a:extLst>
              <a:ext uri="{FF2B5EF4-FFF2-40B4-BE49-F238E27FC236}">
                <a16:creationId xmlns:a16="http://schemas.microsoft.com/office/drawing/2014/main" id="{50D828E6-FEE7-5D43-B897-1FC30470D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2" y="2244096"/>
            <a:ext cx="4381500" cy="3295650"/>
          </a:xfrm>
          <a:prstGeom prst="rect">
            <a:avLst/>
          </a:prstGeom>
        </p:spPr>
      </p:pic>
      <p:graphicFrame>
        <p:nvGraphicFramePr>
          <p:cNvPr id="12" name="Table 12">
            <a:extLst>
              <a:ext uri="{FF2B5EF4-FFF2-40B4-BE49-F238E27FC236}">
                <a16:creationId xmlns:a16="http://schemas.microsoft.com/office/drawing/2014/main" id="{5081ED92-F2E5-9742-9170-38203D30A382}"/>
              </a:ext>
            </a:extLst>
          </p:cNvPr>
          <p:cNvGraphicFramePr>
            <a:graphicFrameLocks noGrp="1"/>
          </p:cNvGraphicFramePr>
          <p:nvPr>
            <p:extLst>
              <p:ext uri="{D42A27DB-BD31-4B8C-83A1-F6EECF244321}">
                <p14:modId xmlns:p14="http://schemas.microsoft.com/office/powerpoint/2010/main" val="1554931924"/>
              </p:ext>
            </p:extLst>
          </p:nvPr>
        </p:nvGraphicFramePr>
        <p:xfrm>
          <a:off x="1949894" y="3673571"/>
          <a:ext cx="1400220" cy="1458944"/>
        </p:xfrm>
        <a:graphic>
          <a:graphicData uri="http://schemas.openxmlformats.org/drawingml/2006/table">
            <a:tbl>
              <a:tblPr firstRow="1" bandRow="1">
                <a:tableStyleId>{5C22544A-7EE6-4342-B048-85BDC9FD1C3A}</a:tableStyleId>
              </a:tblPr>
              <a:tblGrid>
                <a:gridCol w="700110">
                  <a:extLst>
                    <a:ext uri="{9D8B030D-6E8A-4147-A177-3AD203B41FA5}">
                      <a16:colId xmlns:a16="http://schemas.microsoft.com/office/drawing/2014/main" val="3628146134"/>
                    </a:ext>
                  </a:extLst>
                </a:gridCol>
                <a:gridCol w="700110">
                  <a:extLst>
                    <a:ext uri="{9D8B030D-6E8A-4147-A177-3AD203B41FA5}">
                      <a16:colId xmlns:a16="http://schemas.microsoft.com/office/drawing/2014/main" val="2437255261"/>
                    </a:ext>
                  </a:extLst>
                </a:gridCol>
              </a:tblGrid>
              <a:tr h="182367">
                <a:tc>
                  <a:txBody>
                    <a:bodyPr/>
                    <a:lstStyle/>
                    <a:p>
                      <a:r>
                        <a:rPr lang="en-US" sz="900" dirty="0">
                          <a:solidFill>
                            <a:schemeClr val="tx1"/>
                          </a:solidFill>
                        </a:rPr>
                        <a:t>Parameter</a:t>
                      </a:r>
                    </a:p>
                  </a:txBody>
                  <a:tcPr marL="45206" marR="45206" marT="22604" marB="22604"/>
                </a:tc>
                <a:tc>
                  <a:txBody>
                    <a:bodyPr/>
                    <a:lstStyle/>
                    <a:p>
                      <a:r>
                        <a:rPr lang="en-US" sz="900" dirty="0">
                          <a:solidFill>
                            <a:schemeClr val="tx1"/>
                          </a:solidFill>
                        </a:rPr>
                        <a:t>Value</a:t>
                      </a:r>
                    </a:p>
                  </a:txBody>
                  <a:tcPr marL="45206" marR="45206" marT="22604" marB="22604"/>
                </a:tc>
                <a:extLst>
                  <a:ext uri="{0D108BD9-81ED-4DB2-BD59-A6C34878D82A}">
                    <a16:rowId xmlns:a16="http://schemas.microsoft.com/office/drawing/2014/main" val="2595023214"/>
                  </a:ext>
                </a:extLst>
              </a:tr>
              <a:tr h="182367">
                <a:tc>
                  <a:txBody>
                    <a:bodyPr/>
                    <a:lstStyle/>
                    <a:p>
                      <a:r>
                        <a:rPr lang="en-US" sz="900" i="1" dirty="0"/>
                        <a:t>r</a:t>
                      </a:r>
                      <a:r>
                        <a:rPr lang="en-US" sz="900" i="1" baseline="-25000" dirty="0"/>
                        <a:t>m</a:t>
                      </a:r>
                      <a:r>
                        <a:rPr lang="en-US" sz="900" dirty="0"/>
                        <a:t> [au]</a:t>
                      </a:r>
                    </a:p>
                  </a:txBody>
                  <a:tcPr marL="45206" marR="45206" marT="22604" marB="22604"/>
                </a:tc>
                <a:tc>
                  <a:txBody>
                    <a:bodyPr/>
                    <a:lstStyle/>
                    <a:p>
                      <a:r>
                        <a:rPr lang="en-US" sz="900" dirty="0"/>
                        <a:t>40</a:t>
                      </a:r>
                    </a:p>
                  </a:txBody>
                  <a:tcPr marL="45206" marR="45206" marT="22604" marB="22604"/>
                </a:tc>
                <a:extLst>
                  <a:ext uri="{0D108BD9-81ED-4DB2-BD59-A6C34878D82A}">
                    <a16:rowId xmlns:a16="http://schemas.microsoft.com/office/drawing/2014/main" val="464006894"/>
                  </a:ext>
                </a:extLst>
              </a:tr>
              <a:tr h="182367">
                <a:tc>
                  <a:txBody>
                    <a:bodyPr/>
                    <a:lstStyle/>
                    <a:p>
                      <a:r>
                        <a:rPr lang="en-US" sz="900" dirty="0" err="1">
                          <a:latin typeface="Cambria Math" panose="02040503050406030204" pitchFamily="18" charset="0"/>
                          <a:ea typeface="Cambria Math" panose="02040503050406030204" pitchFamily="18" charset="0"/>
                        </a:rPr>
                        <a:t>σ</a:t>
                      </a:r>
                      <a:r>
                        <a:rPr lang="en-US" sz="900" i="1" baseline="-25000" dirty="0" err="1">
                          <a:latin typeface="Cambria Math" panose="02040503050406030204" pitchFamily="18" charset="0"/>
                          <a:ea typeface="Cambria Math" panose="02040503050406030204" pitchFamily="18" charset="0"/>
                        </a:rPr>
                        <a:t>r</a:t>
                      </a:r>
                      <a:r>
                        <a:rPr lang="en-US" sz="900" dirty="0"/>
                        <a:t> [au]</a:t>
                      </a:r>
                    </a:p>
                  </a:txBody>
                  <a:tcPr marL="45206" marR="45206" marT="22604" marB="22604"/>
                </a:tc>
                <a:tc>
                  <a:txBody>
                    <a:bodyPr/>
                    <a:lstStyle/>
                    <a:p>
                      <a:r>
                        <a:rPr lang="en-US" sz="900" dirty="0"/>
                        <a:t>5</a:t>
                      </a:r>
                    </a:p>
                  </a:txBody>
                  <a:tcPr marL="45206" marR="45206" marT="22604" marB="22604"/>
                </a:tc>
                <a:extLst>
                  <a:ext uri="{0D108BD9-81ED-4DB2-BD59-A6C34878D82A}">
                    <a16:rowId xmlns:a16="http://schemas.microsoft.com/office/drawing/2014/main" val="959402323"/>
                  </a:ext>
                </a:extLst>
              </a:tr>
              <a:tr h="182367">
                <a:tc>
                  <a:txBody>
                    <a:bodyPr/>
                    <a:lstStyle/>
                    <a:p>
                      <a:r>
                        <a:rPr lang="en-US" sz="900" i="1" dirty="0" err="1"/>
                        <a:t>r</a:t>
                      </a:r>
                      <a:r>
                        <a:rPr lang="en-US" sz="900" i="1" baseline="-25000" dirty="0" err="1"/>
                        <a:t>in</a:t>
                      </a:r>
                      <a:r>
                        <a:rPr lang="en-US" sz="900" i="1" dirty="0"/>
                        <a:t> </a:t>
                      </a:r>
                      <a:r>
                        <a:rPr lang="en-US" sz="900" dirty="0"/>
                        <a:t>[au]</a:t>
                      </a:r>
                    </a:p>
                  </a:txBody>
                  <a:tcPr marL="45206" marR="45206" marT="22604" marB="22604"/>
                </a:tc>
                <a:tc>
                  <a:txBody>
                    <a:bodyPr/>
                    <a:lstStyle/>
                    <a:p>
                      <a:r>
                        <a:rPr lang="en-US" sz="900" dirty="0"/>
                        <a:t>20</a:t>
                      </a:r>
                    </a:p>
                  </a:txBody>
                  <a:tcPr marL="45206" marR="45206" marT="22604" marB="22604"/>
                </a:tc>
                <a:extLst>
                  <a:ext uri="{0D108BD9-81ED-4DB2-BD59-A6C34878D82A}">
                    <a16:rowId xmlns:a16="http://schemas.microsoft.com/office/drawing/2014/main" val="228507126"/>
                  </a:ext>
                </a:extLst>
              </a:tr>
              <a:tr h="182367">
                <a:tc>
                  <a:txBody>
                    <a:bodyPr/>
                    <a:lstStyle/>
                    <a:p>
                      <a:r>
                        <a:rPr lang="en-US" sz="900" dirty="0"/>
                        <a:t>r</a:t>
                      </a:r>
                      <a:r>
                        <a:rPr lang="en-US" sz="900" i="1" baseline="-25000" dirty="0"/>
                        <a:t>out</a:t>
                      </a:r>
                      <a:r>
                        <a:rPr lang="en-US" sz="900" baseline="-25000" dirty="0"/>
                        <a:t> </a:t>
                      </a:r>
                      <a:r>
                        <a:rPr lang="en-US" sz="900" dirty="0"/>
                        <a:t>[au]</a:t>
                      </a:r>
                    </a:p>
                  </a:txBody>
                  <a:tcPr marL="45206" marR="45206" marT="22604" marB="22604"/>
                </a:tc>
                <a:tc>
                  <a:txBody>
                    <a:bodyPr/>
                    <a:lstStyle/>
                    <a:p>
                      <a:r>
                        <a:rPr lang="en-US" sz="900" dirty="0"/>
                        <a:t>60</a:t>
                      </a:r>
                    </a:p>
                  </a:txBody>
                  <a:tcPr marL="45206" marR="45206" marT="22604" marB="22604"/>
                </a:tc>
                <a:extLst>
                  <a:ext uri="{0D108BD9-81ED-4DB2-BD59-A6C34878D82A}">
                    <a16:rowId xmlns:a16="http://schemas.microsoft.com/office/drawing/2014/main" val="3628153339"/>
                  </a:ext>
                </a:extLst>
              </a:tr>
              <a:tr h="182367">
                <a:tc>
                  <a:txBody>
                    <a:bodyPr/>
                    <a:lstStyle/>
                    <a:p>
                      <a:r>
                        <a:rPr lang="en-US" sz="900" dirty="0" err="1"/>
                        <a:t>S</a:t>
                      </a:r>
                      <a:r>
                        <a:rPr lang="en-US" sz="900" i="1" baseline="-25000" dirty="0" err="1"/>
                        <a:t>min</a:t>
                      </a:r>
                      <a:r>
                        <a:rPr lang="en-US" sz="900" dirty="0"/>
                        <a:t> [</a:t>
                      </a:r>
                      <a:r>
                        <a:rPr lang="en-AU" sz="900" i="1" dirty="0">
                          <a:solidFill>
                            <a:schemeClr val="tx1"/>
                          </a:solidFill>
                          <a:sym typeface="Symbol" pitchFamily="2" charset="2"/>
                        </a:rPr>
                        <a:t></a:t>
                      </a:r>
                      <a:r>
                        <a:rPr lang="en-US" sz="900" dirty="0"/>
                        <a:t>m]</a:t>
                      </a:r>
                    </a:p>
                  </a:txBody>
                  <a:tcPr marL="45206" marR="45206" marT="22604" marB="22604"/>
                </a:tc>
                <a:tc>
                  <a:txBody>
                    <a:bodyPr/>
                    <a:lstStyle/>
                    <a:p>
                      <a:r>
                        <a:rPr lang="en-US" sz="900" dirty="0"/>
                        <a:t>0.5</a:t>
                      </a:r>
                    </a:p>
                  </a:txBody>
                  <a:tcPr marL="45206" marR="45206" marT="22604" marB="22604"/>
                </a:tc>
                <a:extLst>
                  <a:ext uri="{0D108BD9-81ED-4DB2-BD59-A6C34878D82A}">
                    <a16:rowId xmlns:a16="http://schemas.microsoft.com/office/drawing/2014/main" val="169075121"/>
                  </a:ext>
                </a:extLst>
              </a:tr>
              <a:tr h="182367">
                <a:tc>
                  <a:txBody>
                    <a:bodyPr/>
                    <a:lstStyle/>
                    <a:p>
                      <a:r>
                        <a:rPr lang="en-US" sz="900" i="1" dirty="0"/>
                        <a:t>q</a:t>
                      </a:r>
                    </a:p>
                  </a:txBody>
                  <a:tcPr marL="45206" marR="45206" marT="22604" marB="22604"/>
                </a:tc>
                <a:tc>
                  <a:txBody>
                    <a:bodyPr/>
                    <a:lstStyle/>
                    <a:p>
                      <a:r>
                        <a:rPr lang="en-US" sz="900" dirty="0"/>
                        <a:t>3.5</a:t>
                      </a:r>
                    </a:p>
                  </a:txBody>
                  <a:tcPr marL="45206" marR="45206" marT="22604" marB="22604"/>
                </a:tc>
                <a:extLst>
                  <a:ext uri="{0D108BD9-81ED-4DB2-BD59-A6C34878D82A}">
                    <a16:rowId xmlns:a16="http://schemas.microsoft.com/office/drawing/2014/main" val="450725364"/>
                  </a:ext>
                </a:extLst>
              </a:tr>
              <a:tr h="182367">
                <a:tc>
                  <a:txBody>
                    <a:bodyPr/>
                    <a:lstStyle/>
                    <a:p>
                      <a:r>
                        <a:rPr lang="en-US" sz="900" i="1" dirty="0"/>
                        <a:t>M</a:t>
                      </a:r>
                      <a:r>
                        <a:rPr lang="en-US" sz="900" dirty="0"/>
                        <a:t> [</a:t>
                      </a:r>
                      <a:r>
                        <a:rPr lang="en-US" sz="900" i="1" dirty="0"/>
                        <a:t>M</a:t>
                      </a:r>
                      <a:r>
                        <a:rPr lang="en-AU" sz="900" baseline="-25000" dirty="0">
                          <a:solidFill>
                            <a:schemeClr val="tx1"/>
                          </a:solidFill>
                        </a:rPr>
                        <a:t>⊕</a:t>
                      </a:r>
                      <a:r>
                        <a:rPr lang="en-US" sz="900" dirty="0"/>
                        <a:t>]</a:t>
                      </a:r>
                    </a:p>
                  </a:txBody>
                  <a:tcPr marL="45206" marR="45206" marT="22604" marB="22604"/>
                </a:tc>
                <a:tc>
                  <a:txBody>
                    <a:bodyPr/>
                    <a:lstStyle/>
                    <a:p>
                      <a:r>
                        <a:rPr lang="en-US" sz="900" dirty="0"/>
                        <a:t>0.02</a:t>
                      </a:r>
                    </a:p>
                  </a:txBody>
                  <a:tcPr marL="45206" marR="45206" marT="22604" marB="22604"/>
                </a:tc>
                <a:extLst>
                  <a:ext uri="{0D108BD9-81ED-4DB2-BD59-A6C34878D82A}">
                    <a16:rowId xmlns:a16="http://schemas.microsoft.com/office/drawing/2014/main" val="4240995526"/>
                  </a:ext>
                </a:extLst>
              </a:tr>
            </a:tbl>
          </a:graphicData>
        </a:graphic>
      </p:graphicFrame>
      <p:sp>
        <p:nvSpPr>
          <p:cNvPr id="3" name="TextBox 2">
            <a:extLst>
              <a:ext uri="{FF2B5EF4-FFF2-40B4-BE49-F238E27FC236}">
                <a16:creationId xmlns:a16="http://schemas.microsoft.com/office/drawing/2014/main" id="{C852A755-5E40-FBC9-BBB8-20D3F1EC2CF9}"/>
              </a:ext>
            </a:extLst>
          </p:cNvPr>
          <p:cNvSpPr txBox="1"/>
          <p:nvPr/>
        </p:nvSpPr>
        <p:spPr>
          <a:xfrm rot="16200000">
            <a:off x="-944342" y="3632556"/>
            <a:ext cx="2165684" cy="230832"/>
          </a:xfrm>
          <a:prstGeom prst="rect">
            <a:avLst/>
          </a:prstGeom>
          <a:solidFill>
            <a:schemeClr val="bg1"/>
          </a:solidFill>
        </p:spPr>
        <p:txBody>
          <a:bodyPr wrap="square" rtlCol="0">
            <a:spAutoFit/>
          </a:bodyPr>
          <a:lstStyle/>
          <a:p>
            <a:r>
              <a:rPr lang="en-US" sz="900" dirty="0">
                <a:solidFill>
                  <a:schemeClr val="tx1"/>
                </a:solidFill>
              </a:rPr>
              <a:t>Number Grain Density [N/au]</a:t>
            </a:r>
          </a:p>
        </p:txBody>
      </p:sp>
    </p:spTree>
    <p:extLst>
      <p:ext uri="{BB962C8B-B14F-4D97-AF65-F5344CB8AC3E}">
        <p14:creationId xmlns:p14="http://schemas.microsoft.com/office/powerpoint/2010/main" val="91918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BC59-AED4-3346-B33C-4E4772DD2084}"/>
              </a:ext>
            </a:extLst>
          </p:cNvPr>
          <p:cNvSpPr>
            <a:spLocks noGrp="1"/>
          </p:cNvSpPr>
          <p:nvPr>
            <p:ph type="title"/>
          </p:nvPr>
        </p:nvSpPr>
        <p:spPr/>
        <p:txBody>
          <a:bodyPr/>
          <a:lstStyle/>
          <a:p>
            <a:r>
              <a:rPr lang="en-US" dirty="0"/>
              <a:t>Impact of size distribution on SED</a:t>
            </a:r>
          </a:p>
        </p:txBody>
      </p:sp>
      <p:pic>
        <p:nvPicPr>
          <p:cNvPr id="22" name="Picture 21">
            <a:extLst>
              <a:ext uri="{FF2B5EF4-FFF2-40B4-BE49-F238E27FC236}">
                <a16:creationId xmlns:a16="http://schemas.microsoft.com/office/drawing/2014/main" id="{70F856E7-BCA8-4743-9AC0-D0811D639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4316"/>
            <a:ext cx="3220094" cy="2422070"/>
          </a:xfrm>
          <a:prstGeom prst="rect">
            <a:avLst/>
          </a:prstGeom>
        </p:spPr>
      </p:pic>
      <p:pic>
        <p:nvPicPr>
          <p:cNvPr id="18" name="Picture 17">
            <a:extLst>
              <a:ext uri="{FF2B5EF4-FFF2-40B4-BE49-F238E27FC236}">
                <a16:creationId xmlns:a16="http://schemas.microsoft.com/office/drawing/2014/main" id="{478F1BF6-96EA-3B47-ADD6-C3CE47503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543" y="2454316"/>
            <a:ext cx="3220094" cy="2422070"/>
          </a:xfrm>
          <a:prstGeom prst="rect">
            <a:avLst/>
          </a:prstGeom>
        </p:spPr>
      </p:pic>
      <p:pic>
        <p:nvPicPr>
          <p:cNvPr id="20" name="Picture 19">
            <a:extLst>
              <a:ext uri="{FF2B5EF4-FFF2-40B4-BE49-F238E27FC236}">
                <a16:creationId xmlns:a16="http://schemas.microsoft.com/office/drawing/2014/main" id="{99801F27-500C-DD4C-A241-1616BD1DBE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087" y="2454316"/>
            <a:ext cx="3220094" cy="2422070"/>
          </a:xfrm>
          <a:prstGeom prst="rect">
            <a:avLst/>
          </a:prstGeom>
        </p:spPr>
      </p:pic>
      <p:sp>
        <p:nvSpPr>
          <p:cNvPr id="25" name="TextBox 24">
            <a:extLst>
              <a:ext uri="{FF2B5EF4-FFF2-40B4-BE49-F238E27FC236}">
                <a16:creationId xmlns:a16="http://schemas.microsoft.com/office/drawing/2014/main" id="{7246566F-2EA5-3F41-BB66-581F57586200}"/>
              </a:ext>
            </a:extLst>
          </p:cNvPr>
          <p:cNvSpPr txBox="1"/>
          <p:nvPr/>
        </p:nvSpPr>
        <p:spPr>
          <a:xfrm>
            <a:off x="6031034" y="5622735"/>
            <a:ext cx="2571538" cy="323165"/>
          </a:xfrm>
          <a:prstGeom prst="rect">
            <a:avLst/>
          </a:prstGeom>
          <a:noFill/>
        </p:spPr>
        <p:txBody>
          <a:bodyPr wrap="none" rtlCol="0">
            <a:spAutoFit/>
          </a:bodyPr>
          <a:lstStyle/>
          <a:p>
            <a:r>
              <a:rPr lang="en-AU" sz="1500" dirty="0"/>
              <a:t>Hengst et. al. 2022 (in prep)</a:t>
            </a:r>
          </a:p>
        </p:txBody>
      </p:sp>
    </p:spTree>
    <p:extLst>
      <p:ext uri="{BB962C8B-B14F-4D97-AF65-F5344CB8AC3E}">
        <p14:creationId xmlns:p14="http://schemas.microsoft.com/office/powerpoint/2010/main" val="2136638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88568" y="698500"/>
            <a:ext cx="7101332" cy="5547916"/>
          </a:xfrm>
          <a:prstGeom prst="rect">
            <a:avLst/>
          </a:prstGeom>
        </p:spPr>
      </p:pic>
      <p:sp>
        <p:nvSpPr>
          <p:cNvPr id="2" name="Title 1"/>
          <p:cNvSpPr>
            <a:spLocks noGrp="1"/>
          </p:cNvSpPr>
          <p:nvPr>
            <p:ph type="title"/>
          </p:nvPr>
        </p:nvSpPr>
        <p:spPr/>
        <p:txBody>
          <a:bodyPr/>
          <a:lstStyle/>
          <a:p>
            <a:r>
              <a:rPr lang="en-US" dirty="0"/>
              <a:t>First Detections from IRAS</a:t>
            </a:r>
          </a:p>
        </p:txBody>
      </p:sp>
      <p:sp>
        <p:nvSpPr>
          <p:cNvPr id="5" name="Content Placeholder 2">
            <a:extLst>
              <a:ext uri="{FF2B5EF4-FFF2-40B4-BE49-F238E27FC236}">
                <a16:creationId xmlns:a16="http://schemas.microsoft.com/office/drawing/2014/main" id="{62DAB91A-090A-4984-B327-26D49A1E43D3}"/>
              </a:ext>
            </a:extLst>
          </p:cNvPr>
          <p:cNvSpPr txBox="1">
            <a:spLocks/>
          </p:cNvSpPr>
          <p:nvPr/>
        </p:nvSpPr>
        <p:spPr bwMode="black">
          <a:xfrm>
            <a:off x="6341302" y="6331095"/>
            <a:ext cx="6866698" cy="8252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400">
                <a:solidFill>
                  <a:schemeClr val="bg1"/>
                </a:solidFill>
                <a:latin typeface="+mn-lt"/>
                <a:ea typeface="+mn-ea"/>
                <a:cs typeface="+mn-cs"/>
              </a:defRPr>
            </a:lvl1pPr>
            <a:lvl2pPr marL="742950" indent="-285750" algn="l" rtl="0" fontAlgn="base">
              <a:spcBef>
                <a:spcPct val="20000"/>
              </a:spcBef>
              <a:spcAft>
                <a:spcPct val="0"/>
              </a:spcAft>
              <a:buChar char="–"/>
              <a:defRPr sz="2000">
                <a:solidFill>
                  <a:schemeClr val="bg1"/>
                </a:solidFill>
                <a:latin typeface="+mn-lt"/>
                <a:ea typeface="+mn-ea"/>
              </a:defRPr>
            </a:lvl2pPr>
            <a:lvl3pPr marL="1143000" indent="-228600" algn="l" rtl="0" fontAlgn="base">
              <a:spcBef>
                <a:spcPct val="20000"/>
              </a:spcBef>
              <a:spcAft>
                <a:spcPct val="0"/>
              </a:spcAft>
              <a:buChar char="•"/>
              <a:defRPr sz="2000">
                <a:solidFill>
                  <a:schemeClr val="bg1"/>
                </a:solidFill>
                <a:latin typeface="+mn-lt"/>
                <a:ea typeface="+mn-ea"/>
              </a:defRPr>
            </a:lvl3pPr>
            <a:lvl4pPr marL="1600200" indent="-228600" algn="l" rtl="0" fontAlgn="base">
              <a:spcBef>
                <a:spcPct val="20000"/>
              </a:spcBef>
              <a:spcAft>
                <a:spcPct val="0"/>
              </a:spcAft>
              <a:buChar char="–"/>
              <a:defRPr>
                <a:solidFill>
                  <a:schemeClr val="bg1"/>
                </a:solidFill>
                <a:latin typeface="+mn-lt"/>
                <a:ea typeface="+mn-ea"/>
              </a:defRPr>
            </a:lvl4pPr>
            <a:lvl5pPr marL="2057400" indent="-228600" algn="l" rtl="0" fontAlgn="base">
              <a:spcBef>
                <a:spcPct val="20000"/>
              </a:spcBef>
              <a:spcAft>
                <a:spcPct val="0"/>
              </a:spcAft>
              <a:buChar char="»"/>
              <a:defRPr>
                <a:solidFill>
                  <a:schemeClr val="bg1"/>
                </a:solidFill>
                <a:latin typeface="+mn-lt"/>
                <a:ea typeface="+mn-ea"/>
              </a:defRPr>
            </a:lvl5pPr>
            <a:lvl6pPr marL="2514600" indent="-228600" algn="l" rtl="0" fontAlgn="base">
              <a:spcBef>
                <a:spcPct val="20000"/>
              </a:spcBef>
              <a:spcAft>
                <a:spcPct val="0"/>
              </a:spcAft>
              <a:buChar char="»"/>
              <a:defRPr>
                <a:solidFill>
                  <a:schemeClr val="bg1"/>
                </a:solidFill>
                <a:latin typeface="+mn-lt"/>
                <a:ea typeface="+mn-ea"/>
              </a:defRPr>
            </a:lvl6pPr>
            <a:lvl7pPr marL="2971800" indent="-228600" algn="l" rtl="0" fontAlgn="base">
              <a:spcBef>
                <a:spcPct val="20000"/>
              </a:spcBef>
              <a:spcAft>
                <a:spcPct val="0"/>
              </a:spcAft>
              <a:buChar char="»"/>
              <a:defRPr>
                <a:solidFill>
                  <a:schemeClr val="bg1"/>
                </a:solidFill>
                <a:latin typeface="+mn-lt"/>
                <a:ea typeface="+mn-ea"/>
              </a:defRPr>
            </a:lvl7pPr>
            <a:lvl8pPr marL="3429000" indent="-228600" algn="l" rtl="0" fontAlgn="base">
              <a:spcBef>
                <a:spcPct val="20000"/>
              </a:spcBef>
              <a:spcAft>
                <a:spcPct val="0"/>
              </a:spcAft>
              <a:buChar char="»"/>
              <a:defRPr>
                <a:solidFill>
                  <a:schemeClr val="bg1"/>
                </a:solidFill>
                <a:latin typeface="+mn-lt"/>
                <a:ea typeface="+mn-ea"/>
              </a:defRPr>
            </a:lvl8pPr>
            <a:lvl9pPr marL="3886200" indent="-228600" algn="l" rtl="0" fontAlgn="base">
              <a:spcBef>
                <a:spcPct val="20000"/>
              </a:spcBef>
              <a:spcAft>
                <a:spcPct val="0"/>
              </a:spcAft>
              <a:buChar char="»"/>
              <a:defRPr>
                <a:solidFill>
                  <a:schemeClr val="bg1"/>
                </a:solidFill>
                <a:latin typeface="+mn-lt"/>
                <a:ea typeface="+mn-ea"/>
              </a:defRPr>
            </a:lvl9pPr>
          </a:lstStyle>
          <a:p>
            <a:pPr marL="0" indent="0">
              <a:buNone/>
            </a:pPr>
            <a:r>
              <a:rPr lang="en-US" sz="1800" dirty="0" err="1"/>
              <a:t>Neugebauer</a:t>
            </a:r>
            <a:r>
              <a:rPr lang="en-US" sz="1800" dirty="0"/>
              <a:t> et al. (1984)</a:t>
            </a:r>
          </a:p>
          <a:p>
            <a:endParaRPr lang="en-AU" sz="1800" dirty="0"/>
          </a:p>
          <a:p>
            <a:endParaRPr lang="en-AU" sz="1800" dirty="0"/>
          </a:p>
          <a:p>
            <a:endParaRPr lang="en-AU" dirty="0"/>
          </a:p>
          <a:p>
            <a:endParaRPr lang="en-AU" dirty="0"/>
          </a:p>
        </p:txBody>
      </p:sp>
    </p:spTree>
    <p:extLst>
      <p:ext uri="{BB962C8B-B14F-4D97-AF65-F5344CB8AC3E}">
        <p14:creationId xmlns:p14="http://schemas.microsoft.com/office/powerpoint/2010/main" val="2840884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C8E7-3904-F942-B532-BB97046375DA}"/>
              </a:ext>
            </a:extLst>
          </p:cNvPr>
          <p:cNvSpPr>
            <a:spLocks noGrp="1"/>
          </p:cNvSpPr>
          <p:nvPr>
            <p:ph type="title"/>
          </p:nvPr>
        </p:nvSpPr>
        <p:spPr>
          <a:xfrm>
            <a:off x="685800" y="852179"/>
            <a:ext cx="7772400" cy="857250"/>
          </a:xfrm>
        </p:spPr>
        <p:txBody>
          <a:bodyPr/>
          <a:lstStyle/>
          <a:p>
            <a:r>
              <a:rPr lang="en-US" dirty="0"/>
              <a:t>Imaging</a:t>
            </a:r>
          </a:p>
        </p:txBody>
      </p:sp>
      <p:sp>
        <p:nvSpPr>
          <p:cNvPr id="6" name="TextBox 5">
            <a:extLst>
              <a:ext uri="{FF2B5EF4-FFF2-40B4-BE49-F238E27FC236}">
                <a16:creationId xmlns:a16="http://schemas.microsoft.com/office/drawing/2014/main" id="{A4D549DB-AAB8-B141-876A-E89628133E64}"/>
              </a:ext>
            </a:extLst>
          </p:cNvPr>
          <p:cNvSpPr txBox="1"/>
          <p:nvPr/>
        </p:nvSpPr>
        <p:spPr>
          <a:xfrm>
            <a:off x="6347706" y="5696899"/>
            <a:ext cx="2571538" cy="323165"/>
          </a:xfrm>
          <a:prstGeom prst="rect">
            <a:avLst/>
          </a:prstGeom>
          <a:noFill/>
        </p:spPr>
        <p:txBody>
          <a:bodyPr wrap="none" rtlCol="0">
            <a:spAutoFit/>
          </a:bodyPr>
          <a:lstStyle/>
          <a:p>
            <a:r>
              <a:rPr lang="en-AU" sz="1500" dirty="0"/>
              <a:t>Hengst et. al. 2022 (in prep)</a:t>
            </a:r>
          </a:p>
        </p:txBody>
      </p:sp>
      <p:pic>
        <p:nvPicPr>
          <p:cNvPr id="21" name="Picture 20">
            <a:extLst>
              <a:ext uri="{FF2B5EF4-FFF2-40B4-BE49-F238E27FC236}">
                <a16:creationId xmlns:a16="http://schemas.microsoft.com/office/drawing/2014/main" id="{E58CA849-BEC2-DE4B-A56B-56BE0EF22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62" y="1709429"/>
            <a:ext cx="7237476" cy="3980612"/>
          </a:xfrm>
          <a:prstGeom prst="rect">
            <a:avLst/>
          </a:prstGeom>
        </p:spPr>
      </p:pic>
    </p:spTree>
    <p:extLst>
      <p:ext uri="{BB962C8B-B14F-4D97-AF65-F5344CB8AC3E}">
        <p14:creationId xmlns:p14="http://schemas.microsoft.com/office/powerpoint/2010/main" val="3345490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D04BD-4DA7-A54E-8C25-1856C2D75619}"/>
              </a:ext>
            </a:extLst>
          </p:cNvPr>
          <p:cNvSpPr>
            <a:spLocks noGrp="1"/>
          </p:cNvSpPr>
          <p:nvPr>
            <p:ph type="title"/>
          </p:nvPr>
        </p:nvSpPr>
        <p:spPr/>
        <p:txBody>
          <a:bodyPr/>
          <a:lstStyle/>
          <a:p>
            <a:r>
              <a:rPr lang="en-US" dirty="0"/>
              <a:t>HD 105211 – ALMA: 1338 microns</a:t>
            </a:r>
          </a:p>
        </p:txBody>
      </p:sp>
      <p:pic>
        <p:nvPicPr>
          <p:cNvPr id="5" name="Picture 4">
            <a:extLst>
              <a:ext uri="{FF2B5EF4-FFF2-40B4-BE49-F238E27FC236}">
                <a16:creationId xmlns:a16="http://schemas.microsoft.com/office/drawing/2014/main" id="{0A768B9B-E6BB-C54B-8610-6217D39EE0BE}"/>
              </a:ext>
            </a:extLst>
          </p:cNvPr>
          <p:cNvPicPr>
            <a:picLocks noChangeAspect="1"/>
          </p:cNvPicPr>
          <p:nvPr/>
        </p:nvPicPr>
        <p:blipFill rotWithShape="1">
          <a:blip r:embed="rId3">
            <a:extLst>
              <a:ext uri="{28A0092B-C50C-407E-A947-70E740481C1C}">
                <a14:useLocalDpi xmlns:a14="http://schemas.microsoft.com/office/drawing/2010/main" val="0"/>
              </a:ext>
            </a:extLst>
          </a:blip>
          <a:srcRect t="12414" b="13410"/>
          <a:stretch/>
        </p:blipFill>
        <p:spPr>
          <a:xfrm>
            <a:off x="3893611" y="1545021"/>
            <a:ext cx="4335989" cy="455143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1EA0B9-7388-8647-9665-4E99E54B65AE}"/>
                  </a:ext>
                </a:extLst>
              </p:cNvPr>
              <p:cNvSpPr txBox="1"/>
              <p:nvPr/>
            </p:nvSpPr>
            <p:spPr>
              <a:xfrm>
                <a:off x="534972" y="3102542"/>
                <a:ext cx="2877789" cy="1157240"/>
              </a:xfrm>
              <a:prstGeom prst="rect">
                <a:avLst/>
              </a:prstGeom>
              <a:noFill/>
            </p:spPr>
            <p:txBody>
              <a:bodyPr wrap="square" lIns="0" tIns="0" rIns="0" bIns="0" rtlCol="0">
                <a:spAutoFit/>
              </a:bodyPr>
              <a:lstStyle/>
              <a:p>
                <a:pPr algn="l"/>
                <a14:m>
                  <m:oMathPara xmlns:m="http://schemas.openxmlformats.org/officeDocument/2006/math">
                    <m:oMathParaPr>
                      <m:jc m:val="left"/>
                    </m:oMathParaPr>
                    <m:oMath xmlns:m="http://schemas.openxmlformats.org/officeDocument/2006/math">
                      <m:r>
                        <a:rPr lang="en-AU" sz="3200" b="0" i="1" smtClean="0">
                          <a:latin typeface="Cambria Math" panose="02040503050406030204" pitchFamily="18" charset="0"/>
                          <a:ea typeface="Cambria Math" panose="02040503050406030204" pitchFamily="18" charset="0"/>
                        </a:rPr>
                        <m:t>𝑅</m:t>
                      </m:r>
                      <m:r>
                        <a:rPr lang="en-AU" sz="3200" b="0" i="1" baseline="-25000" smtClean="0">
                          <a:latin typeface="Cambria Math" panose="02040503050406030204" pitchFamily="18" charset="0"/>
                          <a:ea typeface="Cambria Math" panose="02040503050406030204" pitchFamily="18" charset="0"/>
                        </a:rPr>
                        <m:t>𝑚</m:t>
                      </m:r>
                      <m:r>
                        <a:rPr lang="en-AU" sz="3200" b="0" i="1" smtClean="0">
                          <a:latin typeface="Cambria Math" panose="02040503050406030204" pitchFamily="18" charset="0"/>
                          <a:ea typeface="Cambria Math" panose="02040503050406030204" pitchFamily="18" charset="0"/>
                        </a:rPr>
                        <m:t>  ~134 </m:t>
                      </m:r>
                      <m:r>
                        <a:rPr lang="en-AU" sz="3200" b="0" i="1" smtClean="0">
                          <a:latin typeface="Cambria Math" panose="02040503050406030204" pitchFamily="18" charset="0"/>
                          <a:ea typeface="Cambria Math" panose="02040503050406030204" pitchFamily="18" charset="0"/>
                        </a:rPr>
                        <m:t>𝑎𝑢</m:t>
                      </m:r>
                    </m:oMath>
                  </m:oMathPara>
                </a14:m>
                <a:endParaRPr lang="en-AU" sz="3200" b="0" dirty="0">
                  <a:ea typeface="Cambria Math" panose="02040503050406030204" pitchFamily="18" charset="0"/>
                </a:endParaRPr>
              </a:p>
              <a:p>
                <a:pPr algn="l"/>
                <a:r>
                  <a:rPr lang="en-US" sz="3600" dirty="0" err="1">
                    <a:latin typeface="Cambria Math" panose="02040503050406030204" pitchFamily="18" charset="0"/>
                    <a:ea typeface="Cambria Math" panose="02040503050406030204" pitchFamily="18" charset="0"/>
                  </a:rPr>
                  <a:t>σ</a:t>
                </a:r>
                <a:r>
                  <a:rPr lang="en-US" sz="3600" i="1" baseline="-25000" dirty="0" err="1">
                    <a:latin typeface="Cambria Math" panose="02040503050406030204" pitchFamily="18" charset="0"/>
                    <a:ea typeface="Cambria Math" panose="02040503050406030204" pitchFamily="18" charset="0"/>
                  </a:rPr>
                  <a:t>r</a:t>
                </a:r>
                <a:r>
                  <a:rPr lang="en-US" sz="3600" i="1" baseline="-25000" dirty="0">
                    <a:latin typeface="Cambria Math" panose="02040503050406030204" pitchFamily="18" charset="0"/>
                    <a:ea typeface="Cambria Math" panose="02040503050406030204" pitchFamily="18" charset="0"/>
                  </a:rPr>
                  <a:t>    </a:t>
                </a:r>
                <a:r>
                  <a:rPr lang="en-US" sz="3600" dirty="0">
                    <a:latin typeface="Cambria Math" panose="02040503050406030204" pitchFamily="18" charset="0"/>
                    <a:ea typeface="Cambria Math" panose="02040503050406030204" pitchFamily="18" charset="0"/>
                  </a:rPr>
                  <a:t>~10 au</a:t>
                </a:r>
                <a:endParaRPr lang="en-US" sz="3200" dirty="0"/>
              </a:p>
            </p:txBody>
          </p:sp>
        </mc:Choice>
        <mc:Fallback xmlns="">
          <p:sp>
            <p:nvSpPr>
              <p:cNvPr id="6" name="TextBox 5">
                <a:extLst>
                  <a:ext uri="{FF2B5EF4-FFF2-40B4-BE49-F238E27FC236}">
                    <a16:creationId xmlns:a16="http://schemas.microsoft.com/office/drawing/2014/main" id="{FE1EA0B9-7388-8647-9665-4E99E54B65AE}"/>
                  </a:ext>
                </a:extLst>
              </p:cNvPr>
              <p:cNvSpPr txBox="1">
                <a:spLocks noRot="1" noChangeAspect="1" noMove="1" noResize="1" noEditPoints="1" noAdjustHandles="1" noChangeArrowheads="1" noChangeShapeType="1" noTextEdit="1"/>
              </p:cNvSpPr>
              <p:nvPr/>
            </p:nvSpPr>
            <p:spPr>
              <a:xfrm>
                <a:off x="534972" y="3102542"/>
                <a:ext cx="2877789" cy="1157240"/>
              </a:xfrm>
              <a:prstGeom prst="rect">
                <a:avLst/>
              </a:prstGeom>
              <a:blipFill>
                <a:blip r:embed="rId4"/>
                <a:stretch>
                  <a:fillRect l="-9692" t="-2174" b="-23913"/>
                </a:stretch>
              </a:blipFill>
            </p:spPr>
            <p:txBody>
              <a:bodyPr/>
              <a:lstStyle/>
              <a:p>
                <a:r>
                  <a:rPr lang="en-US">
                    <a:noFill/>
                  </a:rPr>
                  <a:t> </a:t>
                </a:r>
              </a:p>
            </p:txBody>
          </p:sp>
        </mc:Fallback>
      </mc:AlternateContent>
    </p:spTree>
    <p:extLst>
      <p:ext uri="{BB962C8B-B14F-4D97-AF65-F5344CB8AC3E}">
        <p14:creationId xmlns:p14="http://schemas.microsoft.com/office/powerpoint/2010/main" val="3931745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11170"/>
            <a:ext cx="7772400" cy="1143000"/>
          </a:xfrm>
        </p:spPr>
        <p:txBody>
          <a:bodyPr/>
          <a:lstStyle/>
          <a:p>
            <a:r>
              <a:rPr lang="en-US" dirty="0"/>
              <a:t>Spectral Energy Distributions (SED)</a:t>
            </a:r>
          </a:p>
        </p:txBody>
      </p:sp>
      <p:sp>
        <p:nvSpPr>
          <p:cNvPr id="3" name="Rectangle 2"/>
          <p:cNvSpPr/>
          <p:nvPr/>
        </p:nvSpPr>
        <p:spPr bwMode="auto">
          <a:xfrm>
            <a:off x="0" y="677333"/>
            <a:ext cx="9144000" cy="567266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grpSp>
        <p:nvGrpSpPr>
          <p:cNvPr id="31" name="Group 30">
            <a:extLst>
              <a:ext uri="{FF2B5EF4-FFF2-40B4-BE49-F238E27FC236}">
                <a16:creationId xmlns:a16="http://schemas.microsoft.com/office/drawing/2014/main" id="{02A66D05-17A5-1949-8F46-17FD02FC1884}"/>
              </a:ext>
            </a:extLst>
          </p:cNvPr>
          <p:cNvGrpSpPr/>
          <p:nvPr/>
        </p:nvGrpSpPr>
        <p:grpSpPr>
          <a:xfrm>
            <a:off x="10885" y="2533124"/>
            <a:ext cx="4270158" cy="3250975"/>
            <a:chOff x="21771" y="1923520"/>
            <a:chExt cx="4270158" cy="3250975"/>
          </a:xfrm>
        </p:grpSpPr>
        <p:pic>
          <p:nvPicPr>
            <p:cNvPr id="14" name="Picture 13">
              <a:extLst>
                <a:ext uri="{FF2B5EF4-FFF2-40B4-BE49-F238E27FC236}">
                  <a16:creationId xmlns:a16="http://schemas.microsoft.com/office/drawing/2014/main" id="{E0BF47EC-1623-E04A-B016-9672EB669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28" y="1923520"/>
              <a:ext cx="3917401" cy="3022636"/>
            </a:xfrm>
            <a:prstGeom prst="rect">
              <a:avLst/>
            </a:prstGeom>
          </p:spPr>
        </p:pic>
        <p:sp>
          <p:nvSpPr>
            <p:cNvPr id="15" name="TextBox 14">
              <a:extLst>
                <a:ext uri="{FF2B5EF4-FFF2-40B4-BE49-F238E27FC236}">
                  <a16:creationId xmlns:a16="http://schemas.microsoft.com/office/drawing/2014/main" id="{277CAC7E-EBC8-8049-93EE-151F9D878FBC}"/>
                </a:ext>
              </a:extLst>
            </p:cNvPr>
            <p:cNvSpPr txBox="1"/>
            <p:nvPr/>
          </p:nvSpPr>
          <p:spPr>
            <a:xfrm>
              <a:off x="1470894" y="1983013"/>
              <a:ext cx="1204945" cy="347294"/>
            </a:xfrm>
            <a:prstGeom prst="rect">
              <a:avLst/>
            </a:prstGeom>
            <a:noFill/>
          </p:spPr>
          <p:txBody>
            <a:bodyPr wrap="none" rtlCol="0">
              <a:spAutoFit/>
            </a:bodyPr>
            <a:lstStyle/>
            <a:p>
              <a:r>
                <a:rPr lang="en-AU" sz="1600" dirty="0">
                  <a:solidFill>
                    <a:srgbClr val="000000"/>
                  </a:solidFill>
                </a:rPr>
                <a:t>HD 105211</a:t>
              </a:r>
            </a:p>
          </p:txBody>
        </p:sp>
        <p:grpSp>
          <p:nvGrpSpPr>
            <p:cNvPr id="17" name="Group 16">
              <a:extLst>
                <a:ext uri="{FF2B5EF4-FFF2-40B4-BE49-F238E27FC236}">
                  <a16:creationId xmlns:a16="http://schemas.microsoft.com/office/drawing/2014/main" id="{FD4EE8C8-6238-3146-B73A-E3875C2C3E74}"/>
                </a:ext>
              </a:extLst>
            </p:cNvPr>
            <p:cNvGrpSpPr/>
            <p:nvPr/>
          </p:nvGrpSpPr>
          <p:grpSpPr>
            <a:xfrm>
              <a:off x="21771" y="1923520"/>
              <a:ext cx="4270157" cy="3250975"/>
              <a:chOff x="1240221" y="1201713"/>
              <a:chExt cx="6621828" cy="4914486"/>
            </a:xfrm>
          </p:grpSpPr>
          <p:sp>
            <p:nvSpPr>
              <p:cNvPr id="18" name="Rectangle 17">
                <a:extLst>
                  <a:ext uri="{FF2B5EF4-FFF2-40B4-BE49-F238E27FC236}">
                    <a16:creationId xmlns:a16="http://schemas.microsoft.com/office/drawing/2014/main" id="{B3460E94-DBB6-6F46-A8A2-BC6603723512}"/>
                  </a:ext>
                </a:extLst>
              </p:cNvPr>
              <p:cNvSpPr/>
              <p:nvPr/>
            </p:nvSpPr>
            <p:spPr bwMode="auto">
              <a:xfrm>
                <a:off x="1240221" y="1201713"/>
                <a:ext cx="588579" cy="49144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C535FC9C-EE70-914D-8D80-3A71AB45B488}"/>
                  </a:ext>
                </a:extLst>
              </p:cNvPr>
              <p:cNvSpPr/>
              <p:nvPr/>
            </p:nvSpPr>
            <p:spPr bwMode="auto">
              <a:xfrm>
                <a:off x="1617237" y="5592978"/>
                <a:ext cx="6244812" cy="52322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20" name="TextBox 19">
                <a:extLst>
                  <a:ext uri="{FF2B5EF4-FFF2-40B4-BE49-F238E27FC236}">
                    <a16:creationId xmlns:a16="http://schemas.microsoft.com/office/drawing/2014/main" id="{FCC90373-33F9-904B-A25B-AA2594CBA9CF}"/>
                  </a:ext>
                </a:extLst>
              </p:cNvPr>
              <p:cNvSpPr txBox="1"/>
              <p:nvPr/>
            </p:nvSpPr>
            <p:spPr>
              <a:xfrm rot="16200000">
                <a:off x="913409" y="3176136"/>
                <a:ext cx="1765423" cy="620459"/>
              </a:xfrm>
              <a:prstGeom prst="rect">
                <a:avLst/>
              </a:prstGeom>
              <a:solidFill>
                <a:schemeClr val="bg1"/>
              </a:solidFill>
            </p:spPr>
            <p:txBody>
              <a:bodyPr wrap="none" rtlCol="0">
                <a:spAutoFit/>
              </a:bodyPr>
              <a:lstStyle/>
              <a:p>
                <a:r>
                  <a:rPr lang="en-AU" dirty="0">
                    <a:solidFill>
                      <a:schemeClr val="tx1"/>
                    </a:solidFill>
                  </a:rPr>
                  <a:t>Flux [Jy]</a:t>
                </a:r>
              </a:p>
            </p:txBody>
          </p:sp>
          <p:sp>
            <p:nvSpPr>
              <p:cNvPr id="21" name="TextBox 20">
                <a:extLst>
                  <a:ext uri="{FF2B5EF4-FFF2-40B4-BE49-F238E27FC236}">
                    <a16:creationId xmlns:a16="http://schemas.microsoft.com/office/drawing/2014/main" id="{DB8F5CF1-C448-F741-A074-A6227F3540BE}"/>
                  </a:ext>
                </a:extLst>
              </p:cNvPr>
              <p:cNvSpPr txBox="1"/>
              <p:nvPr/>
            </p:nvSpPr>
            <p:spPr>
              <a:xfrm>
                <a:off x="3078837" y="5470077"/>
                <a:ext cx="3259597" cy="620459"/>
              </a:xfrm>
              <a:prstGeom prst="rect">
                <a:avLst/>
              </a:prstGeom>
              <a:solidFill>
                <a:schemeClr val="bg1"/>
              </a:solidFill>
            </p:spPr>
            <p:txBody>
              <a:bodyPr wrap="none" rtlCol="0">
                <a:spAutoFit/>
              </a:bodyPr>
              <a:lstStyle/>
              <a:p>
                <a:r>
                  <a:rPr lang="en-AU" dirty="0">
                    <a:solidFill>
                      <a:schemeClr val="tx1"/>
                    </a:solidFill>
                  </a:rPr>
                  <a:t>Wavelength [µm]</a:t>
                </a:r>
              </a:p>
            </p:txBody>
          </p:sp>
        </p:grpSp>
      </p:grpSp>
      <p:sp>
        <p:nvSpPr>
          <p:cNvPr id="10" name="TextBox 9">
            <a:extLst>
              <a:ext uri="{FF2B5EF4-FFF2-40B4-BE49-F238E27FC236}">
                <a16:creationId xmlns:a16="http://schemas.microsoft.com/office/drawing/2014/main" id="{43F9935B-1AF0-4D66-87FA-31B7BC7C3105}"/>
              </a:ext>
            </a:extLst>
          </p:cNvPr>
          <p:cNvSpPr txBox="1"/>
          <p:nvPr/>
        </p:nvSpPr>
        <p:spPr>
          <a:xfrm>
            <a:off x="6333339" y="6404757"/>
            <a:ext cx="2730236" cy="338554"/>
          </a:xfrm>
          <a:prstGeom prst="rect">
            <a:avLst/>
          </a:prstGeom>
          <a:noFill/>
        </p:spPr>
        <p:txBody>
          <a:bodyPr wrap="none" rtlCol="0">
            <a:spAutoFit/>
          </a:bodyPr>
          <a:lstStyle/>
          <a:p>
            <a:r>
              <a:rPr lang="en-AU" sz="1600" dirty="0"/>
              <a:t>Hengst et. al. 2022 (in prep)</a:t>
            </a:r>
          </a:p>
        </p:txBody>
      </p:sp>
      <p:grpSp>
        <p:nvGrpSpPr>
          <p:cNvPr id="23" name="Group 22">
            <a:extLst>
              <a:ext uri="{FF2B5EF4-FFF2-40B4-BE49-F238E27FC236}">
                <a16:creationId xmlns:a16="http://schemas.microsoft.com/office/drawing/2014/main" id="{4264AA5E-19E3-454D-8A90-879A4EFD155E}"/>
              </a:ext>
            </a:extLst>
          </p:cNvPr>
          <p:cNvGrpSpPr/>
          <p:nvPr/>
        </p:nvGrpSpPr>
        <p:grpSpPr>
          <a:xfrm>
            <a:off x="4741271" y="2553405"/>
            <a:ext cx="4402730" cy="3250973"/>
            <a:chOff x="1225476" y="1077565"/>
            <a:chExt cx="6655591" cy="4914485"/>
          </a:xfrm>
        </p:grpSpPr>
        <p:pic>
          <p:nvPicPr>
            <p:cNvPr id="24" name="Picture 23">
              <a:extLst>
                <a:ext uri="{FF2B5EF4-FFF2-40B4-BE49-F238E27FC236}">
                  <a16:creationId xmlns:a16="http://schemas.microsoft.com/office/drawing/2014/main" id="{CACEAD69-F1F8-F94D-8437-65667B206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162" y="1082187"/>
              <a:ext cx="6078884" cy="4572378"/>
            </a:xfrm>
            <a:prstGeom prst="rect">
              <a:avLst/>
            </a:prstGeom>
          </p:spPr>
        </p:pic>
        <p:sp>
          <p:nvSpPr>
            <p:cNvPr id="25" name="TextBox 24">
              <a:extLst>
                <a:ext uri="{FF2B5EF4-FFF2-40B4-BE49-F238E27FC236}">
                  <a16:creationId xmlns:a16="http://schemas.microsoft.com/office/drawing/2014/main" id="{1633E5AA-A803-774B-95CD-E7A1F2383190}"/>
                </a:ext>
              </a:extLst>
            </p:cNvPr>
            <p:cNvSpPr txBox="1"/>
            <p:nvPr/>
          </p:nvSpPr>
          <p:spPr>
            <a:xfrm>
              <a:off x="3502034" y="1167499"/>
              <a:ext cx="1877314" cy="527470"/>
            </a:xfrm>
            <a:prstGeom prst="rect">
              <a:avLst/>
            </a:prstGeom>
            <a:noFill/>
          </p:spPr>
          <p:txBody>
            <a:bodyPr wrap="none" rtlCol="0">
              <a:spAutoFit/>
            </a:bodyPr>
            <a:lstStyle/>
            <a:p>
              <a:r>
                <a:rPr lang="en-AU" sz="1600" dirty="0">
                  <a:solidFill>
                    <a:srgbClr val="000000"/>
                  </a:solidFill>
                </a:rPr>
                <a:t>HD 105211</a:t>
              </a:r>
            </a:p>
          </p:txBody>
        </p:sp>
        <p:grpSp>
          <p:nvGrpSpPr>
            <p:cNvPr id="26" name="Group 25">
              <a:extLst>
                <a:ext uri="{FF2B5EF4-FFF2-40B4-BE49-F238E27FC236}">
                  <a16:creationId xmlns:a16="http://schemas.microsoft.com/office/drawing/2014/main" id="{DF596C51-292E-C94B-BFE2-556DF3131621}"/>
                </a:ext>
              </a:extLst>
            </p:cNvPr>
            <p:cNvGrpSpPr/>
            <p:nvPr/>
          </p:nvGrpSpPr>
          <p:grpSpPr>
            <a:xfrm>
              <a:off x="1225476" y="1077565"/>
              <a:ext cx="6655591" cy="4914485"/>
              <a:chOff x="1240221" y="1201713"/>
              <a:chExt cx="6655591" cy="4914485"/>
            </a:xfrm>
          </p:grpSpPr>
          <p:sp>
            <p:nvSpPr>
              <p:cNvPr id="27" name="Rectangle 26">
                <a:extLst>
                  <a:ext uri="{FF2B5EF4-FFF2-40B4-BE49-F238E27FC236}">
                    <a16:creationId xmlns:a16="http://schemas.microsoft.com/office/drawing/2014/main" id="{6067935A-FC3F-9244-B4E6-BF66FB7EB086}"/>
                  </a:ext>
                </a:extLst>
              </p:cNvPr>
              <p:cNvSpPr/>
              <p:nvPr/>
            </p:nvSpPr>
            <p:spPr bwMode="auto">
              <a:xfrm>
                <a:off x="1240221" y="1201713"/>
                <a:ext cx="588579" cy="49144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28" name="Rectangle 27">
                <a:extLst>
                  <a:ext uri="{FF2B5EF4-FFF2-40B4-BE49-F238E27FC236}">
                    <a16:creationId xmlns:a16="http://schemas.microsoft.com/office/drawing/2014/main" id="{5F9F4EAA-FB9D-CB4A-998F-835E7BD8372F}"/>
                  </a:ext>
                </a:extLst>
              </p:cNvPr>
              <p:cNvSpPr/>
              <p:nvPr/>
            </p:nvSpPr>
            <p:spPr bwMode="auto">
              <a:xfrm>
                <a:off x="1650999" y="5592978"/>
                <a:ext cx="6244813" cy="5232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AU" sz="2000" b="0" i="0" u="none" strike="noStrike" cap="none" normalizeH="0" baseline="0">
                  <a:ln>
                    <a:noFill/>
                  </a:ln>
                  <a:solidFill>
                    <a:schemeClr val="bg1"/>
                  </a:solidFill>
                  <a:effectLst/>
                  <a:latin typeface="Arial" charset="0"/>
                  <a:ea typeface="ＭＳ Ｐゴシック" pitchFamily="34" charset="-128"/>
                </a:endParaRPr>
              </a:p>
            </p:txBody>
          </p:sp>
          <p:sp>
            <p:nvSpPr>
              <p:cNvPr id="29" name="TextBox 28">
                <a:extLst>
                  <a:ext uri="{FF2B5EF4-FFF2-40B4-BE49-F238E27FC236}">
                    <a16:creationId xmlns:a16="http://schemas.microsoft.com/office/drawing/2014/main" id="{FF18555C-B302-1C44-8A7F-E83A0748C54E}"/>
                  </a:ext>
                </a:extLst>
              </p:cNvPr>
              <p:cNvSpPr txBox="1"/>
              <p:nvPr/>
            </p:nvSpPr>
            <p:spPr>
              <a:xfrm rot="16200000">
                <a:off x="909261" y="3174678"/>
                <a:ext cx="1773718" cy="623375"/>
              </a:xfrm>
              <a:prstGeom prst="rect">
                <a:avLst/>
              </a:prstGeom>
              <a:solidFill>
                <a:schemeClr val="bg1"/>
              </a:solidFill>
            </p:spPr>
            <p:txBody>
              <a:bodyPr wrap="none" rtlCol="0">
                <a:spAutoFit/>
              </a:bodyPr>
              <a:lstStyle/>
              <a:p>
                <a:r>
                  <a:rPr lang="en-AU" dirty="0">
                    <a:solidFill>
                      <a:schemeClr val="tx1"/>
                    </a:solidFill>
                  </a:rPr>
                  <a:t>Flux [Jy]</a:t>
                </a:r>
              </a:p>
            </p:txBody>
          </p:sp>
          <p:sp>
            <p:nvSpPr>
              <p:cNvPr id="30" name="TextBox 29">
                <a:extLst>
                  <a:ext uri="{FF2B5EF4-FFF2-40B4-BE49-F238E27FC236}">
                    <a16:creationId xmlns:a16="http://schemas.microsoft.com/office/drawing/2014/main" id="{B3C41FBF-8E5A-C541-87C9-EBFAE2283AED}"/>
                  </a:ext>
                </a:extLst>
              </p:cNvPr>
              <p:cNvSpPr txBox="1"/>
              <p:nvPr/>
            </p:nvSpPr>
            <p:spPr>
              <a:xfrm>
                <a:off x="3071178" y="5469068"/>
                <a:ext cx="3274911" cy="623375"/>
              </a:xfrm>
              <a:prstGeom prst="rect">
                <a:avLst/>
              </a:prstGeom>
              <a:solidFill>
                <a:schemeClr val="bg1"/>
              </a:solidFill>
            </p:spPr>
            <p:txBody>
              <a:bodyPr wrap="none" rtlCol="0">
                <a:spAutoFit/>
              </a:bodyPr>
              <a:lstStyle/>
              <a:p>
                <a:r>
                  <a:rPr lang="en-AU" dirty="0">
                    <a:solidFill>
                      <a:schemeClr val="tx1"/>
                    </a:solidFill>
                  </a:rPr>
                  <a:t>Wavelength [µm]</a:t>
                </a:r>
              </a:p>
            </p:txBody>
          </p:sp>
        </p:grpSp>
      </p:grpSp>
      <p:sp>
        <p:nvSpPr>
          <p:cNvPr id="32" name="TextBox 31">
            <a:extLst>
              <a:ext uri="{FF2B5EF4-FFF2-40B4-BE49-F238E27FC236}">
                <a16:creationId xmlns:a16="http://schemas.microsoft.com/office/drawing/2014/main" id="{8A46796A-883A-FA45-8777-593D5337F629}"/>
              </a:ext>
            </a:extLst>
          </p:cNvPr>
          <p:cNvSpPr txBox="1"/>
          <p:nvPr/>
        </p:nvSpPr>
        <p:spPr>
          <a:xfrm>
            <a:off x="1677777" y="2082013"/>
            <a:ext cx="1289135" cy="338554"/>
          </a:xfrm>
          <a:prstGeom prst="rect">
            <a:avLst/>
          </a:prstGeom>
          <a:noFill/>
        </p:spPr>
        <p:txBody>
          <a:bodyPr wrap="none" rtlCol="0">
            <a:spAutoFit/>
          </a:bodyPr>
          <a:lstStyle/>
          <a:p>
            <a:r>
              <a:rPr lang="en-AU" sz="1600" dirty="0" err="1"/>
              <a:t>Astrosilicate</a:t>
            </a:r>
            <a:endParaRPr lang="en-AU" sz="1600" dirty="0"/>
          </a:p>
        </p:txBody>
      </p:sp>
      <p:sp>
        <p:nvSpPr>
          <p:cNvPr id="33" name="TextBox 32">
            <a:extLst>
              <a:ext uri="{FF2B5EF4-FFF2-40B4-BE49-F238E27FC236}">
                <a16:creationId xmlns:a16="http://schemas.microsoft.com/office/drawing/2014/main" id="{3AF8B74C-D648-7644-BA5F-4C21D632F813}"/>
              </a:ext>
            </a:extLst>
          </p:cNvPr>
          <p:cNvSpPr txBox="1"/>
          <p:nvPr/>
        </p:nvSpPr>
        <p:spPr>
          <a:xfrm>
            <a:off x="6508868" y="2101732"/>
            <a:ext cx="938078" cy="338554"/>
          </a:xfrm>
          <a:prstGeom prst="rect">
            <a:avLst/>
          </a:prstGeom>
          <a:noFill/>
        </p:spPr>
        <p:txBody>
          <a:bodyPr wrap="none" rtlCol="0">
            <a:spAutoFit/>
          </a:bodyPr>
          <a:lstStyle/>
          <a:p>
            <a:r>
              <a:rPr lang="en-AU" sz="1600" dirty="0"/>
              <a:t>Dirty Ice</a:t>
            </a:r>
          </a:p>
        </p:txBody>
      </p:sp>
      <mc:AlternateContent xmlns:mc="http://schemas.openxmlformats.org/markup-compatibility/2006">
        <mc:Choice xmlns:a14="http://schemas.microsoft.com/office/drawing/2010/main" Requires="a14">
          <p:graphicFrame>
            <p:nvGraphicFramePr>
              <p:cNvPr id="34" name="Table 4">
                <a:extLst>
                  <a:ext uri="{FF2B5EF4-FFF2-40B4-BE49-F238E27FC236}">
                    <a16:creationId xmlns:a16="http://schemas.microsoft.com/office/drawing/2014/main" id="{3CF6B864-211A-6B44-8A5F-808C4D59860E}"/>
                  </a:ext>
                </a:extLst>
              </p:cNvPr>
              <p:cNvGraphicFramePr>
                <a:graphicFrameLocks noGrp="1"/>
              </p:cNvGraphicFramePr>
              <p:nvPr>
                <p:extLst>
                  <p:ext uri="{D42A27DB-BD31-4B8C-83A1-F6EECF244321}">
                    <p14:modId xmlns:p14="http://schemas.microsoft.com/office/powerpoint/2010/main" val="2746031196"/>
                  </p:ext>
                </p:extLst>
              </p:nvPr>
            </p:nvGraphicFramePr>
            <p:xfrm>
              <a:off x="2714128" y="2576979"/>
              <a:ext cx="1542652" cy="1022895"/>
            </p:xfrm>
            <a:graphic>
              <a:graphicData uri="http://schemas.openxmlformats.org/drawingml/2006/table">
                <a:tbl>
                  <a:tblPr firstRow="1" bandRow="1">
                    <a:tableStyleId>{5C22544A-7EE6-4342-B048-85BDC9FD1C3A}</a:tableStyleId>
                  </a:tblPr>
                  <a:tblGrid>
                    <a:gridCol w="916009">
                      <a:extLst>
                        <a:ext uri="{9D8B030D-6E8A-4147-A177-3AD203B41FA5}">
                          <a16:colId xmlns:a16="http://schemas.microsoft.com/office/drawing/2014/main" val="805653785"/>
                        </a:ext>
                      </a:extLst>
                    </a:gridCol>
                    <a:gridCol w="626643">
                      <a:extLst>
                        <a:ext uri="{9D8B030D-6E8A-4147-A177-3AD203B41FA5}">
                          <a16:colId xmlns:a16="http://schemas.microsoft.com/office/drawing/2014/main" val="1586499906"/>
                        </a:ext>
                      </a:extLst>
                    </a:gridCol>
                  </a:tblGrid>
                  <a:tr h="235663">
                    <a:tc>
                      <a:txBody>
                        <a:bodyPr/>
                        <a:lstStyle/>
                        <a:p>
                          <a:r>
                            <a:rPr lang="en-US" sz="1100" dirty="0">
                              <a:solidFill>
                                <a:schemeClr val="tx1"/>
                              </a:solidFill>
                            </a:rPr>
                            <a:t>Parameter</a:t>
                          </a:r>
                        </a:p>
                      </a:txBody>
                      <a:tcPr marL="58337" marR="58337" marT="29168" marB="29168"/>
                    </a:tc>
                    <a:tc>
                      <a:txBody>
                        <a:bodyPr/>
                        <a:lstStyle/>
                        <a:p>
                          <a:endParaRPr lang="en-US" sz="1100" dirty="0">
                            <a:solidFill>
                              <a:schemeClr val="tx1"/>
                            </a:solidFill>
                          </a:endParaRPr>
                        </a:p>
                      </a:txBody>
                      <a:tcPr marL="58337" marR="58337" marT="29168" marB="29168"/>
                    </a:tc>
                    <a:extLst>
                      <a:ext uri="{0D108BD9-81ED-4DB2-BD59-A6C34878D82A}">
                        <a16:rowId xmlns:a16="http://schemas.microsoft.com/office/drawing/2014/main" val="3246279058"/>
                      </a:ext>
                    </a:extLst>
                  </a:tr>
                  <a:tr h="387259">
                    <a:tc>
                      <a:txBody>
                        <a:bodyPr/>
                        <a:lstStyle/>
                        <a:p>
                          <a:r>
                            <a:rPr lang="en-US" sz="1100" i="1" dirty="0" err="1"/>
                            <a:t>s</a:t>
                          </a:r>
                          <a:r>
                            <a:rPr lang="en-US" sz="1100" i="1" baseline="-25000" dirty="0" err="1"/>
                            <a:t>min</a:t>
                          </a:r>
                          <a:r>
                            <a:rPr lang="en-US" sz="1100" i="1" baseline="-25000" dirty="0"/>
                            <a:t> </a:t>
                          </a:r>
                          <a:r>
                            <a:rPr lang="en-US" sz="1100" i="0" baseline="0" dirty="0"/>
                            <a:t>[</a:t>
                          </a:r>
                          <a:r>
                            <a:rPr lang="en-AU" sz="1100" i="1" dirty="0">
                              <a:solidFill>
                                <a:schemeClr val="tx1"/>
                              </a:solidFill>
                              <a:sym typeface="Symbol" pitchFamily="2" charset="2"/>
                            </a:rPr>
                            <a:t></a:t>
                          </a:r>
                          <a:r>
                            <a:rPr lang="en-US" sz="1100" i="0" baseline="0" dirty="0"/>
                            <a:t>m]</a:t>
                          </a:r>
                          <a:endParaRPr lang="en-US" sz="1100" i="0" baseline="-25000" dirty="0"/>
                        </a:p>
                      </a:txBody>
                      <a:tcPr marL="58337" marR="58337" marT="29168" marB="29168"/>
                    </a:tc>
                    <a:tc>
                      <a:txBody>
                        <a:bodyPr/>
                        <a:lstStyle/>
                        <a:p>
                          <a:r>
                            <a:rPr lang="en-US" sz="1100" dirty="0"/>
                            <a:t>5.6 </a:t>
                          </a:r>
                          <a14:m>
                            <m:oMath xmlns:m="http://schemas.openxmlformats.org/officeDocument/2006/math">
                              <m:r>
                                <a:rPr lang="en-AU" sz="1100" i="0" smtClean="0">
                                  <a:solidFill>
                                    <a:schemeClr val="tx1"/>
                                  </a:solidFill>
                                  <a:latin typeface="Cambria Math" panose="02040503050406030204" pitchFamily="18" charset="0"/>
                                  <a:ea typeface="Cambria Math" panose="02040503050406030204" pitchFamily="18" charset="0"/>
                                </a:rPr>
                                <m:t>± </m:t>
                              </m:r>
                            </m:oMath>
                          </a14:m>
                          <a:r>
                            <a:rPr lang="en-US" sz="1100" i="0" dirty="0">
                              <a:solidFill>
                                <a:schemeClr val="tx1"/>
                              </a:solidFill>
                            </a:rPr>
                            <a:t>0.8</a:t>
                          </a:r>
                          <a:endParaRPr lang="en-US" sz="1100" dirty="0"/>
                        </a:p>
                      </a:txBody>
                      <a:tcPr marL="58337" marR="58337" marT="29168" marB="29168"/>
                    </a:tc>
                    <a:extLst>
                      <a:ext uri="{0D108BD9-81ED-4DB2-BD59-A6C34878D82A}">
                        <a16:rowId xmlns:a16="http://schemas.microsoft.com/office/drawing/2014/main" val="2888601768"/>
                      </a:ext>
                    </a:extLst>
                  </a:tr>
                  <a:tr h="387259">
                    <a:tc>
                      <a:txBody>
                        <a:bodyPr/>
                        <a:lstStyle/>
                        <a:p>
                          <a:r>
                            <a:rPr lang="en-US" sz="1100" i="1" dirty="0"/>
                            <a:t>q</a:t>
                          </a:r>
                        </a:p>
                      </a:txBody>
                      <a:tcPr marL="58337" marR="58337" marT="29168" marB="29168"/>
                    </a:tc>
                    <a:tc>
                      <a:txBody>
                        <a:bodyPr/>
                        <a:lstStyle/>
                        <a:p>
                          <a:r>
                            <a:rPr lang="en-US" sz="1100" dirty="0"/>
                            <a:t>3.8 </a:t>
                          </a:r>
                          <a14:m>
                            <m:oMath xmlns:m="http://schemas.openxmlformats.org/officeDocument/2006/math">
                              <m:r>
                                <a:rPr lang="en-AU" sz="1100" i="0" smtClean="0">
                                  <a:solidFill>
                                    <a:schemeClr val="tx1"/>
                                  </a:solidFill>
                                  <a:latin typeface="Cambria Math" panose="02040503050406030204" pitchFamily="18" charset="0"/>
                                  <a:ea typeface="Cambria Math" panose="02040503050406030204" pitchFamily="18" charset="0"/>
                                </a:rPr>
                                <m:t>± </m:t>
                              </m:r>
                            </m:oMath>
                          </a14:m>
                          <a:r>
                            <a:rPr lang="en-US" sz="1100" i="0" dirty="0">
                              <a:solidFill>
                                <a:schemeClr val="tx1"/>
                              </a:solidFill>
                            </a:rPr>
                            <a:t>0.1</a:t>
                          </a:r>
                          <a:endParaRPr lang="en-US" sz="1100" dirty="0"/>
                        </a:p>
                      </a:txBody>
                      <a:tcPr marL="58337" marR="58337" marT="29168" marB="29168"/>
                    </a:tc>
                    <a:extLst>
                      <a:ext uri="{0D108BD9-81ED-4DB2-BD59-A6C34878D82A}">
                        <a16:rowId xmlns:a16="http://schemas.microsoft.com/office/drawing/2014/main" val="4025099385"/>
                      </a:ext>
                    </a:extLst>
                  </a:tr>
                </a:tbl>
              </a:graphicData>
            </a:graphic>
          </p:graphicFrame>
        </mc:Choice>
        <mc:Fallback>
          <p:graphicFrame>
            <p:nvGraphicFramePr>
              <p:cNvPr id="34" name="Table 4">
                <a:extLst>
                  <a:ext uri="{FF2B5EF4-FFF2-40B4-BE49-F238E27FC236}">
                    <a16:creationId xmlns:a16="http://schemas.microsoft.com/office/drawing/2014/main" id="{3CF6B864-211A-6B44-8A5F-808C4D59860E}"/>
                  </a:ext>
                </a:extLst>
              </p:cNvPr>
              <p:cNvGraphicFramePr>
                <a:graphicFrameLocks noGrp="1"/>
              </p:cNvGraphicFramePr>
              <p:nvPr>
                <p:extLst>
                  <p:ext uri="{D42A27DB-BD31-4B8C-83A1-F6EECF244321}">
                    <p14:modId xmlns:p14="http://schemas.microsoft.com/office/powerpoint/2010/main" val="2746031196"/>
                  </p:ext>
                </p:extLst>
              </p:nvPr>
            </p:nvGraphicFramePr>
            <p:xfrm>
              <a:off x="2714128" y="2576979"/>
              <a:ext cx="1542652" cy="1022895"/>
            </p:xfrm>
            <a:graphic>
              <a:graphicData uri="http://schemas.openxmlformats.org/drawingml/2006/table">
                <a:tbl>
                  <a:tblPr firstRow="1" bandRow="1">
                    <a:tableStyleId>{5C22544A-7EE6-4342-B048-85BDC9FD1C3A}</a:tableStyleId>
                  </a:tblPr>
                  <a:tblGrid>
                    <a:gridCol w="916009">
                      <a:extLst>
                        <a:ext uri="{9D8B030D-6E8A-4147-A177-3AD203B41FA5}">
                          <a16:colId xmlns:a16="http://schemas.microsoft.com/office/drawing/2014/main" val="805653785"/>
                        </a:ext>
                      </a:extLst>
                    </a:gridCol>
                    <a:gridCol w="626643">
                      <a:extLst>
                        <a:ext uri="{9D8B030D-6E8A-4147-A177-3AD203B41FA5}">
                          <a16:colId xmlns:a16="http://schemas.microsoft.com/office/drawing/2014/main" val="1586499906"/>
                        </a:ext>
                      </a:extLst>
                    </a:gridCol>
                  </a:tblGrid>
                  <a:tr h="235663">
                    <a:tc>
                      <a:txBody>
                        <a:bodyPr/>
                        <a:lstStyle/>
                        <a:p>
                          <a:r>
                            <a:rPr lang="en-US" sz="1100" dirty="0">
                              <a:solidFill>
                                <a:schemeClr val="tx1"/>
                              </a:solidFill>
                            </a:rPr>
                            <a:t>Parameter</a:t>
                          </a:r>
                        </a:p>
                      </a:txBody>
                      <a:tcPr marL="58337" marR="58337" marT="29168" marB="29168"/>
                    </a:tc>
                    <a:tc>
                      <a:txBody>
                        <a:bodyPr/>
                        <a:lstStyle/>
                        <a:p>
                          <a:endParaRPr lang="en-US" sz="1100" dirty="0">
                            <a:solidFill>
                              <a:schemeClr val="tx1"/>
                            </a:solidFill>
                          </a:endParaRPr>
                        </a:p>
                      </a:txBody>
                      <a:tcPr marL="58337" marR="58337" marT="29168" marB="29168"/>
                    </a:tc>
                    <a:extLst>
                      <a:ext uri="{0D108BD9-81ED-4DB2-BD59-A6C34878D82A}">
                        <a16:rowId xmlns:a16="http://schemas.microsoft.com/office/drawing/2014/main" val="3246279058"/>
                      </a:ext>
                    </a:extLst>
                  </a:tr>
                  <a:tr h="393616">
                    <a:tc>
                      <a:txBody>
                        <a:bodyPr/>
                        <a:lstStyle/>
                        <a:p>
                          <a:r>
                            <a:rPr lang="en-US" sz="1100" i="1" dirty="0" err="1"/>
                            <a:t>s</a:t>
                          </a:r>
                          <a:r>
                            <a:rPr lang="en-US" sz="1100" i="1" baseline="-25000" dirty="0" err="1"/>
                            <a:t>min</a:t>
                          </a:r>
                          <a:r>
                            <a:rPr lang="en-US" sz="1100" i="1" baseline="-25000" dirty="0"/>
                            <a:t> </a:t>
                          </a:r>
                          <a:r>
                            <a:rPr lang="en-US" sz="1100" i="0" baseline="0" dirty="0"/>
                            <a:t>[</a:t>
                          </a:r>
                          <a:r>
                            <a:rPr lang="en-AU" sz="1100" i="1" dirty="0">
                              <a:solidFill>
                                <a:schemeClr val="tx1"/>
                              </a:solidFill>
                              <a:sym typeface="Symbol" pitchFamily="2" charset="2"/>
                            </a:rPr>
                            <a:t></a:t>
                          </a:r>
                          <a:r>
                            <a:rPr lang="en-US" sz="1100" i="0" baseline="0" dirty="0"/>
                            <a:t>m]</a:t>
                          </a:r>
                          <a:endParaRPr lang="en-US" sz="1100" i="0" baseline="-25000" dirty="0"/>
                        </a:p>
                      </a:txBody>
                      <a:tcPr marL="58337" marR="58337" marT="29168" marB="29168"/>
                    </a:tc>
                    <a:tc>
                      <a:txBody>
                        <a:bodyPr/>
                        <a:lstStyle/>
                        <a:p>
                          <a:endParaRPr lang="en-US"/>
                        </a:p>
                      </a:txBody>
                      <a:tcPr marL="58337" marR="58337" marT="29168" marB="29168">
                        <a:blipFill>
                          <a:blip r:embed="rId5"/>
                          <a:stretch>
                            <a:fillRect l="-146000" t="-64516" r="-4000" b="-119355"/>
                          </a:stretch>
                        </a:blipFill>
                      </a:tcPr>
                    </a:tc>
                    <a:extLst>
                      <a:ext uri="{0D108BD9-81ED-4DB2-BD59-A6C34878D82A}">
                        <a16:rowId xmlns:a16="http://schemas.microsoft.com/office/drawing/2014/main" val="2888601768"/>
                      </a:ext>
                    </a:extLst>
                  </a:tr>
                  <a:tr h="393616">
                    <a:tc>
                      <a:txBody>
                        <a:bodyPr/>
                        <a:lstStyle/>
                        <a:p>
                          <a:r>
                            <a:rPr lang="en-US" sz="1100" i="1" dirty="0"/>
                            <a:t>q</a:t>
                          </a:r>
                        </a:p>
                      </a:txBody>
                      <a:tcPr marL="58337" marR="58337" marT="29168" marB="29168"/>
                    </a:tc>
                    <a:tc>
                      <a:txBody>
                        <a:bodyPr/>
                        <a:lstStyle/>
                        <a:p>
                          <a:endParaRPr lang="en-US"/>
                        </a:p>
                      </a:txBody>
                      <a:tcPr marL="58337" marR="58337" marT="29168" marB="29168">
                        <a:blipFill>
                          <a:blip r:embed="rId5"/>
                          <a:stretch>
                            <a:fillRect l="-146000" t="-159375" r="-4000" b="-15625"/>
                          </a:stretch>
                        </a:blipFill>
                      </a:tcPr>
                    </a:tc>
                    <a:extLst>
                      <a:ext uri="{0D108BD9-81ED-4DB2-BD59-A6C34878D82A}">
                        <a16:rowId xmlns:a16="http://schemas.microsoft.com/office/drawing/2014/main" val="402509938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5" name="Table 4">
                <a:extLst>
                  <a:ext uri="{FF2B5EF4-FFF2-40B4-BE49-F238E27FC236}">
                    <a16:creationId xmlns:a16="http://schemas.microsoft.com/office/drawing/2014/main" id="{1F2F5419-A417-CB44-8753-EBA789D47CA9}"/>
                  </a:ext>
                </a:extLst>
              </p:cNvPr>
              <p:cNvGraphicFramePr>
                <a:graphicFrameLocks noGrp="1"/>
              </p:cNvGraphicFramePr>
              <p:nvPr>
                <p:extLst>
                  <p:ext uri="{D42A27DB-BD31-4B8C-83A1-F6EECF244321}">
                    <p14:modId xmlns:p14="http://schemas.microsoft.com/office/powerpoint/2010/main" val="3136162525"/>
                  </p:ext>
                </p:extLst>
              </p:nvPr>
            </p:nvGraphicFramePr>
            <p:xfrm>
              <a:off x="7580348" y="2576979"/>
              <a:ext cx="1542652" cy="1022895"/>
            </p:xfrm>
            <a:graphic>
              <a:graphicData uri="http://schemas.openxmlformats.org/drawingml/2006/table">
                <a:tbl>
                  <a:tblPr firstRow="1" bandRow="1">
                    <a:tableStyleId>{5C22544A-7EE6-4342-B048-85BDC9FD1C3A}</a:tableStyleId>
                  </a:tblPr>
                  <a:tblGrid>
                    <a:gridCol w="916009">
                      <a:extLst>
                        <a:ext uri="{9D8B030D-6E8A-4147-A177-3AD203B41FA5}">
                          <a16:colId xmlns:a16="http://schemas.microsoft.com/office/drawing/2014/main" val="805653785"/>
                        </a:ext>
                      </a:extLst>
                    </a:gridCol>
                    <a:gridCol w="626643">
                      <a:extLst>
                        <a:ext uri="{9D8B030D-6E8A-4147-A177-3AD203B41FA5}">
                          <a16:colId xmlns:a16="http://schemas.microsoft.com/office/drawing/2014/main" val="1586499906"/>
                        </a:ext>
                      </a:extLst>
                    </a:gridCol>
                  </a:tblGrid>
                  <a:tr h="235663">
                    <a:tc>
                      <a:txBody>
                        <a:bodyPr/>
                        <a:lstStyle/>
                        <a:p>
                          <a:r>
                            <a:rPr lang="en-US" sz="1100" dirty="0">
                              <a:solidFill>
                                <a:schemeClr val="tx1"/>
                              </a:solidFill>
                            </a:rPr>
                            <a:t>Parameter</a:t>
                          </a:r>
                        </a:p>
                      </a:txBody>
                      <a:tcPr marL="58337" marR="58337" marT="29168" marB="29168"/>
                    </a:tc>
                    <a:tc>
                      <a:txBody>
                        <a:bodyPr/>
                        <a:lstStyle/>
                        <a:p>
                          <a:endParaRPr lang="en-US" sz="1100" dirty="0">
                            <a:solidFill>
                              <a:schemeClr val="tx1"/>
                            </a:solidFill>
                          </a:endParaRPr>
                        </a:p>
                      </a:txBody>
                      <a:tcPr marL="58337" marR="58337" marT="29168" marB="29168"/>
                    </a:tc>
                    <a:extLst>
                      <a:ext uri="{0D108BD9-81ED-4DB2-BD59-A6C34878D82A}">
                        <a16:rowId xmlns:a16="http://schemas.microsoft.com/office/drawing/2014/main" val="3246279058"/>
                      </a:ext>
                    </a:extLst>
                  </a:tr>
                  <a:tr h="387259">
                    <a:tc>
                      <a:txBody>
                        <a:bodyPr/>
                        <a:lstStyle/>
                        <a:p>
                          <a:r>
                            <a:rPr lang="en-US" sz="1100" i="1" dirty="0" err="1"/>
                            <a:t>s</a:t>
                          </a:r>
                          <a:r>
                            <a:rPr lang="en-US" sz="1100" i="1" baseline="-25000" dirty="0" err="1"/>
                            <a:t>min</a:t>
                          </a:r>
                          <a:r>
                            <a:rPr lang="en-US" sz="1100" i="1" baseline="-25000" dirty="0"/>
                            <a:t> </a:t>
                          </a:r>
                          <a:r>
                            <a:rPr lang="en-US" sz="1100" i="0" baseline="0" dirty="0"/>
                            <a:t>[</a:t>
                          </a:r>
                          <a:r>
                            <a:rPr lang="en-AU" sz="1100" i="1" dirty="0">
                              <a:solidFill>
                                <a:schemeClr val="tx1"/>
                              </a:solidFill>
                              <a:sym typeface="Symbol" pitchFamily="2" charset="2"/>
                            </a:rPr>
                            <a:t></a:t>
                          </a:r>
                          <a:r>
                            <a:rPr lang="en-US" sz="1100" i="0" baseline="0" dirty="0"/>
                            <a:t>m]</a:t>
                          </a:r>
                          <a:endParaRPr lang="en-US" sz="1100" i="0" baseline="-25000" dirty="0"/>
                        </a:p>
                      </a:txBody>
                      <a:tcPr marL="58337" marR="58337" marT="29168" marB="29168"/>
                    </a:tc>
                    <a:tc>
                      <a:txBody>
                        <a:bodyPr/>
                        <a:lstStyle/>
                        <a:p>
                          <a:r>
                            <a:rPr lang="en-US" sz="1100" dirty="0"/>
                            <a:t>4.2 </a:t>
                          </a:r>
                          <a14:m>
                            <m:oMath xmlns:m="http://schemas.openxmlformats.org/officeDocument/2006/math">
                              <m:r>
                                <a:rPr lang="en-AU" sz="1100" i="0" smtClean="0">
                                  <a:solidFill>
                                    <a:schemeClr val="tx1"/>
                                  </a:solidFill>
                                  <a:latin typeface="Cambria Math" panose="02040503050406030204" pitchFamily="18" charset="0"/>
                                  <a:ea typeface="Cambria Math" panose="02040503050406030204" pitchFamily="18" charset="0"/>
                                </a:rPr>
                                <m:t>±</m:t>
                              </m:r>
                              <m:r>
                                <a:rPr lang="en-AU" sz="1100" b="0" i="0" smtClean="0">
                                  <a:solidFill>
                                    <a:schemeClr val="tx1"/>
                                  </a:solidFill>
                                  <a:latin typeface="Cambria Math" panose="02040503050406030204" pitchFamily="18" charset="0"/>
                                  <a:ea typeface="Cambria Math" panose="02040503050406030204" pitchFamily="18" charset="0"/>
                                </a:rPr>
                                <m:t>4</m:t>
                              </m:r>
                            </m:oMath>
                          </a14:m>
                          <a:r>
                            <a:rPr lang="en-US" sz="1100" i="0" dirty="0">
                              <a:solidFill>
                                <a:schemeClr val="tx1"/>
                              </a:solidFill>
                            </a:rPr>
                            <a:t>.6</a:t>
                          </a:r>
                          <a:endParaRPr lang="en-US" sz="1100" dirty="0"/>
                        </a:p>
                      </a:txBody>
                      <a:tcPr marL="58337" marR="58337" marT="29168" marB="29168"/>
                    </a:tc>
                    <a:extLst>
                      <a:ext uri="{0D108BD9-81ED-4DB2-BD59-A6C34878D82A}">
                        <a16:rowId xmlns:a16="http://schemas.microsoft.com/office/drawing/2014/main" val="2888601768"/>
                      </a:ext>
                    </a:extLst>
                  </a:tr>
                  <a:tr h="387259">
                    <a:tc>
                      <a:txBody>
                        <a:bodyPr/>
                        <a:lstStyle/>
                        <a:p>
                          <a:r>
                            <a:rPr lang="en-US" sz="1100" i="1" dirty="0"/>
                            <a:t>q</a:t>
                          </a:r>
                        </a:p>
                      </a:txBody>
                      <a:tcPr marL="58337" marR="58337" marT="29168" marB="29168"/>
                    </a:tc>
                    <a:tc>
                      <a:txBody>
                        <a:bodyPr/>
                        <a:lstStyle/>
                        <a:p>
                          <a:r>
                            <a:rPr lang="en-US" sz="1100" dirty="0"/>
                            <a:t>3.6 </a:t>
                          </a:r>
                          <a14:m>
                            <m:oMath xmlns:m="http://schemas.openxmlformats.org/officeDocument/2006/math">
                              <m:r>
                                <a:rPr lang="en-AU" sz="1100" i="0" smtClean="0">
                                  <a:solidFill>
                                    <a:schemeClr val="tx1"/>
                                  </a:solidFill>
                                  <a:latin typeface="Cambria Math" panose="02040503050406030204" pitchFamily="18" charset="0"/>
                                  <a:ea typeface="Cambria Math" panose="02040503050406030204" pitchFamily="18" charset="0"/>
                                </a:rPr>
                                <m:t>± </m:t>
                              </m:r>
                            </m:oMath>
                          </a14:m>
                          <a:r>
                            <a:rPr lang="en-US" sz="1100" i="0" dirty="0">
                              <a:solidFill>
                                <a:schemeClr val="tx1"/>
                              </a:solidFill>
                            </a:rPr>
                            <a:t>0.1</a:t>
                          </a:r>
                          <a:endParaRPr lang="en-US" sz="1100" dirty="0"/>
                        </a:p>
                      </a:txBody>
                      <a:tcPr marL="58337" marR="58337" marT="29168" marB="29168"/>
                    </a:tc>
                    <a:extLst>
                      <a:ext uri="{0D108BD9-81ED-4DB2-BD59-A6C34878D82A}">
                        <a16:rowId xmlns:a16="http://schemas.microsoft.com/office/drawing/2014/main" val="4025099385"/>
                      </a:ext>
                    </a:extLst>
                  </a:tr>
                </a:tbl>
              </a:graphicData>
            </a:graphic>
          </p:graphicFrame>
        </mc:Choice>
        <mc:Fallback>
          <p:graphicFrame>
            <p:nvGraphicFramePr>
              <p:cNvPr id="35" name="Table 4">
                <a:extLst>
                  <a:ext uri="{FF2B5EF4-FFF2-40B4-BE49-F238E27FC236}">
                    <a16:creationId xmlns:a16="http://schemas.microsoft.com/office/drawing/2014/main" id="{1F2F5419-A417-CB44-8753-EBA789D47CA9}"/>
                  </a:ext>
                </a:extLst>
              </p:cNvPr>
              <p:cNvGraphicFramePr>
                <a:graphicFrameLocks noGrp="1"/>
              </p:cNvGraphicFramePr>
              <p:nvPr>
                <p:extLst>
                  <p:ext uri="{D42A27DB-BD31-4B8C-83A1-F6EECF244321}">
                    <p14:modId xmlns:p14="http://schemas.microsoft.com/office/powerpoint/2010/main" val="3136162525"/>
                  </p:ext>
                </p:extLst>
              </p:nvPr>
            </p:nvGraphicFramePr>
            <p:xfrm>
              <a:off x="7580348" y="2576979"/>
              <a:ext cx="1542652" cy="1022895"/>
            </p:xfrm>
            <a:graphic>
              <a:graphicData uri="http://schemas.openxmlformats.org/drawingml/2006/table">
                <a:tbl>
                  <a:tblPr firstRow="1" bandRow="1">
                    <a:tableStyleId>{5C22544A-7EE6-4342-B048-85BDC9FD1C3A}</a:tableStyleId>
                  </a:tblPr>
                  <a:tblGrid>
                    <a:gridCol w="916009">
                      <a:extLst>
                        <a:ext uri="{9D8B030D-6E8A-4147-A177-3AD203B41FA5}">
                          <a16:colId xmlns:a16="http://schemas.microsoft.com/office/drawing/2014/main" val="805653785"/>
                        </a:ext>
                      </a:extLst>
                    </a:gridCol>
                    <a:gridCol w="626643">
                      <a:extLst>
                        <a:ext uri="{9D8B030D-6E8A-4147-A177-3AD203B41FA5}">
                          <a16:colId xmlns:a16="http://schemas.microsoft.com/office/drawing/2014/main" val="1586499906"/>
                        </a:ext>
                      </a:extLst>
                    </a:gridCol>
                  </a:tblGrid>
                  <a:tr h="235663">
                    <a:tc>
                      <a:txBody>
                        <a:bodyPr/>
                        <a:lstStyle/>
                        <a:p>
                          <a:r>
                            <a:rPr lang="en-US" sz="1100" dirty="0">
                              <a:solidFill>
                                <a:schemeClr val="tx1"/>
                              </a:solidFill>
                            </a:rPr>
                            <a:t>Parameter</a:t>
                          </a:r>
                        </a:p>
                      </a:txBody>
                      <a:tcPr marL="58337" marR="58337" marT="29168" marB="29168"/>
                    </a:tc>
                    <a:tc>
                      <a:txBody>
                        <a:bodyPr/>
                        <a:lstStyle/>
                        <a:p>
                          <a:endParaRPr lang="en-US" sz="1100" dirty="0">
                            <a:solidFill>
                              <a:schemeClr val="tx1"/>
                            </a:solidFill>
                          </a:endParaRPr>
                        </a:p>
                      </a:txBody>
                      <a:tcPr marL="58337" marR="58337" marT="29168" marB="29168"/>
                    </a:tc>
                    <a:extLst>
                      <a:ext uri="{0D108BD9-81ED-4DB2-BD59-A6C34878D82A}">
                        <a16:rowId xmlns:a16="http://schemas.microsoft.com/office/drawing/2014/main" val="3246279058"/>
                      </a:ext>
                    </a:extLst>
                  </a:tr>
                  <a:tr h="393616">
                    <a:tc>
                      <a:txBody>
                        <a:bodyPr/>
                        <a:lstStyle/>
                        <a:p>
                          <a:r>
                            <a:rPr lang="en-US" sz="1100" i="1" dirty="0" err="1"/>
                            <a:t>s</a:t>
                          </a:r>
                          <a:r>
                            <a:rPr lang="en-US" sz="1100" i="1" baseline="-25000" dirty="0" err="1"/>
                            <a:t>min</a:t>
                          </a:r>
                          <a:r>
                            <a:rPr lang="en-US" sz="1100" i="1" baseline="-25000" dirty="0"/>
                            <a:t> </a:t>
                          </a:r>
                          <a:r>
                            <a:rPr lang="en-US" sz="1100" i="0" baseline="0" dirty="0"/>
                            <a:t>[</a:t>
                          </a:r>
                          <a:r>
                            <a:rPr lang="en-AU" sz="1100" i="1" dirty="0">
                              <a:solidFill>
                                <a:schemeClr val="tx1"/>
                              </a:solidFill>
                              <a:sym typeface="Symbol" pitchFamily="2" charset="2"/>
                            </a:rPr>
                            <a:t></a:t>
                          </a:r>
                          <a:r>
                            <a:rPr lang="en-US" sz="1100" i="0" baseline="0" dirty="0"/>
                            <a:t>m]</a:t>
                          </a:r>
                          <a:endParaRPr lang="en-US" sz="1100" i="0" baseline="-25000" dirty="0"/>
                        </a:p>
                      </a:txBody>
                      <a:tcPr marL="58337" marR="58337" marT="29168" marB="29168"/>
                    </a:tc>
                    <a:tc>
                      <a:txBody>
                        <a:bodyPr/>
                        <a:lstStyle/>
                        <a:p>
                          <a:endParaRPr lang="en-US"/>
                        </a:p>
                      </a:txBody>
                      <a:tcPr marL="58337" marR="58337" marT="29168" marB="29168">
                        <a:blipFill>
                          <a:blip r:embed="rId6"/>
                          <a:stretch>
                            <a:fillRect l="-146000" t="-64516" r="-4000" b="-119355"/>
                          </a:stretch>
                        </a:blipFill>
                      </a:tcPr>
                    </a:tc>
                    <a:extLst>
                      <a:ext uri="{0D108BD9-81ED-4DB2-BD59-A6C34878D82A}">
                        <a16:rowId xmlns:a16="http://schemas.microsoft.com/office/drawing/2014/main" val="2888601768"/>
                      </a:ext>
                    </a:extLst>
                  </a:tr>
                  <a:tr h="393616">
                    <a:tc>
                      <a:txBody>
                        <a:bodyPr/>
                        <a:lstStyle/>
                        <a:p>
                          <a:r>
                            <a:rPr lang="en-US" sz="1100" i="1" dirty="0"/>
                            <a:t>q</a:t>
                          </a:r>
                        </a:p>
                      </a:txBody>
                      <a:tcPr marL="58337" marR="58337" marT="29168" marB="29168"/>
                    </a:tc>
                    <a:tc>
                      <a:txBody>
                        <a:bodyPr/>
                        <a:lstStyle/>
                        <a:p>
                          <a:endParaRPr lang="en-US"/>
                        </a:p>
                      </a:txBody>
                      <a:tcPr marL="58337" marR="58337" marT="29168" marB="29168">
                        <a:blipFill>
                          <a:blip r:embed="rId6"/>
                          <a:stretch>
                            <a:fillRect l="-146000" t="-159375" r="-4000" b="-15625"/>
                          </a:stretch>
                        </a:blipFill>
                      </a:tcPr>
                    </a:tc>
                    <a:extLst>
                      <a:ext uri="{0D108BD9-81ED-4DB2-BD59-A6C34878D82A}">
                        <a16:rowId xmlns:a16="http://schemas.microsoft.com/office/drawing/2014/main" val="4025099385"/>
                      </a:ext>
                    </a:extLst>
                  </a:tr>
                </a:tbl>
              </a:graphicData>
            </a:graphic>
          </p:graphicFrame>
        </mc:Fallback>
      </mc:AlternateContent>
    </p:spTree>
    <p:extLst>
      <p:ext uri="{BB962C8B-B14F-4D97-AF65-F5344CB8AC3E}">
        <p14:creationId xmlns:p14="http://schemas.microsoft.com/office/powerpoint/2010/main" val="4129998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D5513-CD67-954D-842D-D86212F4DD54}"/>
              </a:ext>
            </a:extLst>
          </p:cNvPr>
          <p:cNvSpPr>
            <a:spLocks noGrp="1"/>
          </p:cNvSpPr>
          <p:nvPr>
            <p:ph type="title"/>
          </p:nvPr>
        </p:nvSpPr>
        <p:spPr/>
        <p:txBody>
          <a:bodyPr/>
          <a:lstStyle/>
          <a:p>
            <a:r>
              <a:rPr lang="en-US" dirty="0"/>
              <a:t>Number Density</a:t>
            </a:r>
          </a:p>
        </p:txBody>
      </p:sp>
      <p:sp>
        <p:nvSpPr>
          <p:cNvPr id="8" name="TextBox 7">
            <a:extLst>
              <a:ext uri="{FF2B5EF4-FFF2-40B4-BE49-F238E27FC236}">
                <a16:creationId xmlns:a16="http://schemas.microsoft.com/office/drawing/2014/main" id="{89A51C71-7633-C94B-8311-137E7D88A213}"/>
              </a:ext>
            </a:extLst>
          </p:cNvPr>
          <p:cNvSpPr txBox="1"/>
          <p:nvPr/>
        </p:nvSpPr>
        <p:spPr>
          <a:xfrm>
            <a:off x="6508868" y="2101732"/>
            <a:ext cx="938078" cy="338554"/>
          </a:xfrm>
          <a:prstGeom prst="rect">
            <a:avLst/>
          </a:prstGeom>
          <a:noFill/>
        </p:spPr>
        <p:txBody>
          <a:bodyPr wrap="none" rtlCol="0">
            <a:spAutoFit/>
          </a:bodyPr>
          <a:lstStyle/>
          <a:p>
            <a:r>
              <a:rPr lang="en-AU" sz="1600" dirty="0"/>
              <a:t>Dirty Ice</a:t>
            </a:r>
          </a:p>
        </p:txBody>
      </p:sp>
      <p:sp>
        <p:nvSpPr>
          <p:cNvPr id="9" name="TextBox 8">
            <a:extLst>
              <a:ext uri="{FF2B5EF4-FFF2-40B4-BE49-F238E27FC236}">
                <a16:creationId xmlns:a16="http://schemas.microsoft.com/office/drawing/2014/main" id="{1DBD4440-3F12-2346-A921-2D1CA7453933}"/>
              </a:ext>
            </a:extLst>
          </p:cNvPr>
          <p:cNvSpPr txBox="1"/>
          <p:nvPr/>
        </p:nvSpPr>
        <p:spPr>
          <a:xfrm>
            <a:off x="1677777" y="2082013"/>
            <a:ext cx="1289135" cy="338554"/>
          </a:xfrm>
          <a:prstGeom prst="rect">
            <a:avLst/>
          </a:prstGeom>
          <a:noFill/>
        </p:spPr>
        <p:txBody>
          <a:bodyPr wrap="none" rtlCol="0">
            <a:spAutoFit/>
          </a:bodyPr>
          <a:lstStyle/>
          <a:p>
            <a:r>
              <a:rPr lang="en-AU" sz="1600" dirty="0" err="1"/>
              <a:t>Astrosilicate</a:t>
            </a:r>
            <a:endParaRPr lang="en-AU" sz="1600" dirty="0"/>
          </a:p>
        </p:txBody>
      </p:sp>
      <p:pic>
        <p:nvPicPr>
          <p:cNvPr id="11" name="Picture 10">
            <a:extLst>
              <a:ext uri="{FF2B5EF4-FFF2-40B4-BE49-F238E27FC236}">
                <a16:creationId xmlns:a16="http://schemas.microsoft.com/office/drawing/2014/main" id="{401B13F5-A866-0E88-3E09-EDE6C3DAA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79" y="2545857"/>
            <a:ext cx="4376821" cy="3292131"/>
          </a:xfrm>
          <a:prstGeom prst="rect">
            <a:avLst/>
          </a:prstGeom>
        </p:spPr>
      </p:pic>
      <p:pic>
        <p:nvPicPr>
          <p:cNvPr id="13" name="Picture 12">
            <a:extLst>
              <a:ext uri="{FF2B5EF4-FFF2-40B4-BE49-F238E27FC236}">
                <a16:creationId xmlns:a16="http://schemas.microsoft.com/office/drawing/2014/main" id="{05D1BA1E-57C1-9E00-2DF5-DFDE521E5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926" y="2545856"/>
            <a:ext cx="4376821" cy="3292131"/>
          </a:xfrm>
          <a:prstGeom prst="rect">
            <a:avLst/>
          </a:prstGeom>
        </p:spPr>
      </p:pic>
      <p:sp>
        <p:nvSpPr>
          <p:cNvPr id="14" name="TextBox 13">
            <a:extLst>
              <a:ext uri="{FF2B5EF4-FFF2-40B4-BE49-F238E27FC236}">
                <a16:creationId xmlns:a16="http://schemas.microsoft.com/office/drawing/2014/main" id="{EB355AA2-FB0F-9BF1-3452-1DA6F9729D1E}"/>
              </a:ext>
            </a:extLst>
          </p:cNvPr>
          <p:cNvSpPr txBox="1"/>
          <p:nvPr/>
        </p:nvSpPr>
        <p:spPr>
          <a:xfrm>
            <a:off x="6333339" y="6416789"/>
            <a:ext cx="2730236" cy="338554"/>
          </a:xfrm>
          <a:prstGeom prst="rect">
            <a:avLst/>
          </a:prstGeom>
          <a:noFill/>
        </p:spPr>
        <p:txBody>
          <a:bodyPr wrap="none" rtlCol="0">
            <a:spAutoFit/>
          </a:bodyPr>
          <a:lstStyle/>
          <a:p>
            <a:r>
              <a:rPr lang="en-AU" sz="1600" dirty="0"/>
              <a:t>Hengst et. al. 2022 (in prep)</a:t>
            </a:r>
          </a:p>
        </p:txBody>
      </p:sp>
    </p:spTree>
    <p:extLst>
      <p:ext uri="{BB962C8B-B14F-4D97-AF65-F5344CB8AC3E}">
        <p14:creationId xmlns:p14="http://schemas.microsoft.com/office/powerpoint/2010/main" val="219886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 Same-side Corner of Rectangle 50">
            <a:extLst>
              <a:ext uri="{FF2B5EF4-FFF2-40B4-BE49-F238E27FC236}">
                <a16:creationId xmlns:a16="http://schemas.microsoft.com/office/drawing/2014/main" id="{E6158EA0-C568-6547-8E09-67677328A794}"/>
              </a:ext>
            </a:extLst>
          </p:cNvPr>
          <p:cNvSpPr/>
          <p:nvPr/>
        </p:nvSpPr>
        <p:spPr bwMode="auto">
          <a:xfrm>
            <a:off x="694155" y="1704879"/>
            <a:ext cx="4110721" cy="1299210"/>
          </a:xfrm>
          <a:prstGeom prst="round2SameRect">
            <a:avLst/>
          </a:prstGeom>
          <a:solidFill>
            <a:srgbClr val="FFFF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r>
              <a:rPr lang="en-US" sz="1350" dirty="0">
                <a:ln w="0"/>
                <a:solidFill>
                  <a:schemeClr val="tx1"/>
                </a:solidFill>
                <a:effectLst>
                  <a:outerShdw blurRad="38100" dist="19050" dir="2700000" algn="tl" rotWithShape="0">
                    <a:schemeClr val="dk1">
                      <a:alpha val="40000"/>
                    </a:schemeClr>
                  </a:outerShdw>
                </a:effectLst>
              </a:rPr>
              <a:t>Dust Distribution</a:t>
            </a:r>
          </a:p>
        </p:txBody>
      </p:sp>
      <p:sp>
        <p:nvSpPr>
          <p:cNvPr id="52" name="Rectangle 51">
            <a:extLst>
              <a:ext uri="{FF2B5EF4-FFF2-40B4-BE49-F238E27FC236}">
                <a16:creationId xmlns:a16="http://schemas.microsoft.com/office/drawing/2014/main" id="{8E6EF363-1D9C-4D46-9F0A-2A36583A16BA}"/>
              </a:ext>
            </a:extLst>
          </p:cNvPr>
          <p:cNvSpPr/>
          <p:nvPr/>
        </p:nvSpPr>
        <p:spPr bwMode="auto">
          <a:xfrm>
            <a:off x="694155" y="2167268"/>
            <a:ext cx="4110718" cy="836821"/>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r>
              <a:rPr lang="en-US" sz="1350" dirty="0">
                <a:solidFill>
                  <a:schemeClr val="tx1"/>
                </a:solidFill>
              </a:rPr>
              <a:t>Sub-micron sized grains that are impacted by radiation forces can change the density dust distribution of the grains in the disc </a:t>
            </a:r>
          </a:p>
        </p:txBody>
      </p:sp>
      <p:sp>
        <p:nvSpPr>
          <p:cNvPr id="2" name="Title 1"/>
          <p:cNvSpPr>
            <a:spLocks noGrp="1"/>
          </p:cNvSpPr>
          <p:nvPr>
            <p:ph type="title"/>
          </p:nvPr>
        </p:nvSpPr>
        <p:spPr>
          <a:xfrm>
            <a:off x="1518911" y="694930"/>
            <a:ext cx="2676782" cy="857250"/>
          </a:xfrm>
        </p:spPr>
        <p:txBody>
          <a:bodyPr/>
          <a:lstStyle/>
          <a:p>
            <a:r>
              <a:rPr lang="en-US" dirty="0"/>
              <a:t>Conclusions</a:t>
            </a:r>
          </a:p>
        </p:txBody>
      </p:sp>
      <p:sp>
        <p:nvSpPr>
          <p:cNvPr id="15" name="Round Same-side Corner of Rectangle 14">
            <a:extLst>
              <a:ext uri="{FF2B5EF4-FFF2-40B4-BE49-F238E27FC236}">
                <a16:creationId xmlns:a16="http://schemas.microsoft.com/office/drawing/2014/main" id="{835D8CD2-1FA4-AB47-8DB3-B7CCB481858A}"/>
              </a:ext>
            </a:extLst>
          </p:cNvPr>
          <p:cNvSpPr/>
          <p:nvPr/>
        </p:nvSpPr>
        <p:spPr bwMode="auto">
          <a:xfrm>
            <a:off x="6092953" y="2824612"/>
            <a:ext cx="1109505" cy="743903"/>
          </a:xfrm>
          <a:prstGeom prst="round2Same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r>
              <a:rPr lang="en-US" sz="1200" dirty="0">
                <a:ln w="0"/>
                <a:solidFill>
                  <a:schemeClr val="tx1"/>
                </a:solidFill>
                <a:effectLst>
                  <a:outerShdw blurRad="38100" dist="19050" dir="2700000" algn="tl" rotWithShape="0">
                    <a:schemeClr val="dk1">
                      <a:alpha val="40000"/>
                    </a:schemeClr>
                  </a:outerShdw>
                </a:effectLst>
              </a:rPr>
              <a:t>Stellar Wind</a:t>
            </a:r>
          </a:p>
        </p:txBody>
      </p:sp>
      <p:sp>
        <p:nvSpPr>
          <p:cNvPr id="16" name="Rectangle 15">
            <a:extLst>
              <a:ext uri="{FF2B5EF4-FFF2-40B4-BE49-F238E27FC236}">
                <a16:creationId xmlns:a16="http://schemas.microsoft.com/office/drawing/2014/main" id="{5DA3FB42-3673-5A43-9467-EA373ED426C0}"/>
              </a:ext>
            </a:extLst>
          </p:cNvPr>
          <p:cNvSpPr/>
          <p:nvPr/>
        </p:nvSpPr>
        <p:spPr bwMode="auto">
          <a:xfrm>
            <a:off x="6092954" y="3162895"/>
            <a:ext cx="1109504" cy="590073"/>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r"/>
            <a:endParaRPr lang="en-US" sz="2400" dirty="0">
              <a:solidFill>
                <a:schemeClr val="tx1"/>
              </a:solidFill>
            </a:endParaRPr>
          </a:p>
        </p:txBody>
      </p:sp>
      <p:pic>
        <p:nvPicPr>
          <p:cNvPr id="7" name="Graphic 6" descr="Comet outline">
            <a:extLst>
              <a:ext uri="{FF2B5EF4-FFF2-40B4-BE49-F238E27FC236}">
                <a16:creationId xmlns:a16="http://schemas.microsoft.com/office/drawing/2014/main" id="{9DD5463B-F0EB-8441-940E-686ED2E90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1545" y="3190130"/>
            <a:ext cx="446475" cy="446475"/>
          </a:xfrm>
          <a:prstGeom prst="rect">
            <a:avLst/>
          </a:prstGeom>
        </p:spPr>
      </p:pic>
      <p:sp>
        <p:nvSpPr>
          <p:cNvPr id="25" name="Round Same-side Corner of Rectangle 24">
            <a:extLst>
              <a:ext uri="{FF2B5EF4-FFF2-40B4-BE49-F238E27FC236}">
                <a16:creationId xmlns:a16="http://schemas.microsoft.com/office/drawing/2014/main" id="{517AB0E1-F8B1-C74E-BC68-BB7FBAB194C5}"/>
              </a:ext>
            </a:extLst>
          </p:cNvPr>
          <p:cNvSpPr/>
          <p:nvPr/>
        </p:nvSpPr>
        <p:spPr bwMode="auto">
          <a:xfrm>
            <a:off x="6094251" y="3805110"/>
            <a:ext cx="1109505" cy="742149"/>
          </a:xfrm>
          <a:prstGeom prst="round2Same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r>
              <a:rPr lang="en-US" sz="1350" dirty="0">
                <a:ln w="0"/>
                <a:solidFill>
                  <a:schemeClr val="tx1"/>
                </a:solidFill>
                <a:effectLst>
                  <a:outerShdw blurRad="38100" dist="19050" dir="2700000" algn="tl" rotWithShape="0">
                    <a:schemeClr val="dk1">
                      <a:alpha val="40000"/>
                    </a:schemeClr>
                  </a:outerShdw>
                </a:effectLst>
              </a:rPr>
              <a:t>3D</a:t>
            </a:r>
          </a:p>
        </p:txBody>
      </p:sp>
      <p:sp>
        <p:nvSpPr>
          <p:cNvPr id="26" name="Rectangle 25">
            <a:extLst>
              <a:ext uri="{FF2B5EF4-FFF2-40B4-BE49-F238E27FC236}">
                <a16:creationId xmlns:a16="http://schemas.microsoft.com/office/drawing/2014/main" id="{69E92815-1A46-6345-8807-9AA72F614D93}"/>
              </a:ext>
            </a:extLst>
          </p:cNvPr>
          <p:cNvSpPr/>
          <p:nvPr/>
        </p:nvSpPr>
        <p:spPr bwMode="auto">
          <a:xfrm>
            <a:off x="6094252" y="4141638"/>
            <a:ext cx="1109504" cy="590073"/>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r"/>
            <a:endParaRPr lang="en-US" sz="2400" dirty="0">
              <a:solidFill>
                <a:schemeClr val="tx1"/>
              </a:solidFill>
            </a:endParaRPr>
          </a:p>
        </p:txBody>
      </p:sp>
      <p:pic>
        <p:nvPicPr>
          <p:cNvPr id="28" name="Graphic 27" descr="Cube outline">
            <a:extLst>
              <a:ext uri="{FF2B5EF4-FFF2-40B4-BE49-F238E27FC236}">
                <a16:creationId xmlns:a16="http://schemas.microsoft.com/office/drawing/2014/main" id="{B8FF4AC9-5BEF-9540-BBE6-49CDF5D9E3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7402" y="4189985"/>
            <a:ext cx="463202" cy="463202"/>
          </a:xfrm>
          <a:prstGeom prst="rect">
            <a:avLst/>
          </a:prstGeom>
        </p:spPr>
      </p:pic>
      <p:sp>
        <p:nvSpPr>
          <p:cNvPr id="29" name="Round Same-side Corner of Rectangle 28">
            <a:extLst>
              <a:ext uri="{FF2B5EF4-FFF2-40B4-BE49-F238E27FC236}">
                <a16:creationId xmlns:a16="http://schemas.microsoft.com/office/drawing/2014/main" id="{71770026-854D-5143-AF36-D2A5F875F591}"/>
              </a:ext>
            </a:extLst>
          </p:cNvPr>
          <p:cNvSpPr/>
          <p:nvPr/>
        </p:nvSpPr>
        <p:spPr bwMode="auto">
          <a:xfrm>
            <a:off x="7283673" y="3805566"/>
            <a:ext cx="1109505" cy="743903"/>
          </a:xfrm>
          <a:prstGeom prst="round2Same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r>
              <a:rPr lang="en-US" sz="1350" dirty="0">
                <a:ln w="0"/>
                <a:solidFill>
                  <a:schemeClr val="tx1"/>
                </a:solidFill>
                <a:effectLst>
                  <a:outerShdw blurRad="38100" dist="19050" dir="2700000" algn="tl" rotWithShape="0">
                    <a:schemeClr val="dk1">
                      <a:alpha val="40000"/>
                    </a:schemeClr>
                  </a:outerShdw>
                </a:effectLst>
              </a:rPr>
              <a:t>Temporal</a:t>
            </a:r>
          </a:p>
        </p:txBody>
      </p:sp>
      <p:sp>
        <p:nvSpPr>
          <p:cNvPr id="30" name="Rectangle 29">
            <a:extLst>
              <a:ext uri="{FF2B5EF4-FFF2-40B4-BE49-F238E27FC236}">
                <a16:creationId xmlns:a16="http://schemas.microsoft.com/office/drawing/2014/main" id="{78B51606-0B5F-D648-81D2-E25108DFAB2F}"/>
              </a:ext>
            </a:extLst>
          </p:cNvPr>
          <p:cNvSpPr/>
          <p:nvPr/>
        </p:nvSpPr>
        <p:spPr bwMode="auto">
          <a:xfrm>
            <a:off x="7283673" y="4143848"/>
            <a:ext cx="1109504" cy="590073"/>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r"/>
            <a:endParaRPr lang="en-US" sz="2400" dirty="0">
              <a:solidFill>
                <a:schemeClr val="tx1"/>
              </a:solidFill>
            </a:endParaRPr>
          </a:p>
        </p:txBody>
      </p:sp>
      <p:pic>
        <p:nvPicPr>
          <p:cNvPr id="11" name="Graphic 10" descr="Hourglass 60% outline">
            <a:extLst>
              <a:ext uri="{FF2B5EF4-FFF2-40B4-BE49-F238E27FC236}">
                <a16:creationId xmlns:a16="http://schemas.microsoft.com/office/drawing/2014/main" id="{42D5B547-6E92-0443-946A-2B78F3423F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8801" y="4214248"/>
            <a:ext cx="419246" cy="419246"/>
          </a:xfrm>
          <a:prstGeom prst="rect">
            <a:avLst/>
          </a:prstGeom>
        </p:spPr>
      </p:pic>
      <p:sp>
        <p:nvSpPr>
          <p:cNvPr id="36" name="Round Same-side Corner of Rectangle 35">
            <a:extLst>
              <a:ext uri="{FF2B5EF4-FFF2-40B4-BE49-F238E27FC236}">
                <a16:creationId xmlns:a16="http://schemas.microsoft.com/office/drawing/2014/main" id="{F3B74FC0-2D60-3C47-9D5C-1641785CF0D4}"/>
              </a:ext>
            </a:extLst>
          </p:cNvPr>
          <p:cNvSpPr/>
          <p:nvPr/>
        </p:nvSpPr>
        <p:spPr bwMode="auto">
          <a:xfrm>
            <a:off x="6043925" y="1358184"/>
            <a:ext cx="1109505" cy="743903"/>
          </a:xfrm>
          <a:prstGeom prst="round2SameRect">
            <a:avLst/>
          </a:prstGeom>
          <a:solidFill>
            <a:srgbClr val="FF87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r>
              <a:rPr lang="en-US" sz="1350" dirty="0">
                <a:ln w="0"/>
                <a:solidFill>
                  <a:schemeClr val="tx1"/>
                </a:solidFill>
                <a:effectLst>
                  <a:outerShdw blurRad="38100" dist="19050" dir="2700000" algn="tl" rotWithShape="0">
                    <a:schemeClr val="dk1">
                      <a:alpha val="40000"/>
                    </a:schemeClr>
                  </a:outerShdw>
                </a:effectLst>
              </a:rPr>
              <a:t>Collisions</a:t>
            </a:r>
          </a:p>
        </p:txBody>
      </p:sp>
      <p:sp>
        <p:nvSpPr>
          <p:cNvPr id="37" name="Rectangle 36">
            <a:extLst>
              <a:ext uri="{FF2B5EF4-FFF2-40B4-BE49-F238E27FC236}">
                <a16:creationId xmlns:a16="http://schemas.microsoft.com/office/drawing/2014/main" id="{1BF6199B-4780-8D46-9283-0E1C17D1B43F}"/>
              </a:ext>
            </a:extLst>
          </p:cNvPr>
          <p:cNvSpPr/>
          <p:nvPr/>
        </p:nvSpPr>
        <p:spPr bwMode="auto">
          <a:xfrm>
            <a:off x="6043926" y="1696467"/>
            <a:ext cx="1109504" cy="590073"/>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r"/>
            <a:endParaRPr lang="en-US" sz="2400" dirty="0">
              <a:solidFill>
                <a:schemeClr val="tx1"/>
              </a:solidFill>
            </a:endParaRPr>
          </a:p>
        </p:txBody>
      </p:sp>
      <p:pic>
        <p:nvPicPr>
          <p:cNvPr id="5" name="Graphic 4" descr="Crash outline">
            <a:extLst>
              <a:ext uri="{FF2B5EF4-FFF2-40B4-BE49-F238E27FC236}">
                <a16:creationId xmlns:a16="http://schemas.microsoft.com/office/drawing/2014/main" id="{CC1C5E54-35D7-F94E-A532-FA239D722A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4305" y="1730135"/>
            <a:ext cx="448745" cy="448745"/>
          </a:xfrm>
          <a:prstGeom prst="rect">
            <a:avLst/>
          </a:prstGeom>
        </p:spPr>
      </p:pic>
      <p:sp>
        <p:nvSpPr>
          <p:cNvPr id="39" name="Title 1">
            <a:extLst>
              <a:ext uri="{FF2B5EF4-FFF2-40B4-BE49-F238E27FC236}">
                <a16:creationId xmlns:a16="http://schemas.microsoft.com/office/drawing/2014/main" id="{6A0CF778-ABAA-A548-BF4A-8912AFBBC1A0}"/>
              </a:ext>
            </a:extLst>
          </p:cNvPr>
          <p:cNvSpPr txBox="1">
            <a:spLocks/>
          </p:cNvSpPr>
          <p:nvPr/>
        </p:nvSpPr>
        <p:spPr bwMode="black">
          <a:xfrm>
            <a:off x="6130192" y="2094510"/>
            <a:ext cx="2271869" cy="857250"/>
          </a:xfrm>
          <a:prstGeom prst="rect">
            <a:avLst/>
          </a:prstGeom>
          <a:noFill/>
          <a:ln w="9525">
            <a:noFill/>
            <a:miter lim="800000"/>
            <a:headEnd/>
            <a:tailEnd/>
          </a:ln>
          <a:effectLst>
            <a:outerShdw dist="35921" dir="2700000" algn="ctr" rotWithShape="0">
              <a:schemeClr val="tx1"/>
            </a:outerShdw>
          </a:effectLst>
        </p:spPr>
        <p:txBody>
          <a:bodyPr vert="horz" wrap="square" lIns="68580" tIns="34290" rIns="68580" bIns="34290" numCol="1" anchor="ctr" anchorCtr="0" compatLnSpc="1">
            <a:prstTxWarp prst="textNoShape">
              <a:avLst/>
            </a:prstTxWarp>
          </a:bodyPr>
          <a:lstStyle>
            <a:lvl1pPr algn="ctr" rtl="0" fontAlgn="base">
              <a:spcBef>
                <a:spcPct val="0"/>
              </a:spcBef>
              <a:spcAft>
                <a:spcPct val="0"/>
              </a:spcAft>
              <a:defRPr sz="2800" b="1">
                <a:solidFill>
                  <a:srgbClr val="FFC607"/>
                </a:solidFill>
                <a:latin typeface="+mj-lt"/>
                <a:ea typeface="+mj-ea"/>
                <a:cs typeface="+mj-cs"/>
              </a:defRPr>
            </a:lvl1pPr>
            <a:lvl2pPr algn="ctr" rtl="0" fontAlgn="base">
              <a:spcBef>
                <a:spcPct val="0"/>
              </a:spcBef>
              <a:spcAft>
                <a:spcPct val="0"/>
              </a:spcAft>
              <a:defRPr sz="2800" b="1">
                <a:solidFill>
                  <a:srgbClr val="FFC607"/>
                </a:solidFill>
                <a:latin typeface="Arial" charset="0"/>
                <a:ea typeface="ＭＳ Ｐゴシック" pitchFamily="34" charset="-128"/>
              </a:defRPr>
            </a:lvl2pPr>
            <a:lvl3pPr algn="ctr" rtl="0" fontAlgn="base">
              <a:spcBef>
                <a:spcPct val="0"/>
              </a:spcBef>
              <a:spcAft>
                <a:spcPct val="0"/>
              </a:spcAft>
              <a:defRPr sz="2800" b="1">
                <a:solidFill>
                  <a:srgbClr val="FFC607"/>
                </a:solidFill>
                <a:latin typeface="Arial" charset="0"/>
                <a:ea typeface="ＭＳ Ｐゴシック" pitchFamily="34" charset="-128"/>
              </a:defRPr>
            </a:lvl3pPr>
            <a:lvl4pPr algn="ctr" rtl="0" fontAlgn="base">
              <a:spcBef>
                <a:spcPct val="0"/>
              </a:spcBef>
              <a:spcAft>
                <a:spcPct val="0"/>
              </a:spcAft>
              <a:defRPr sz="2800" b="1">
                <a:solidFill>
                  <a:srgbClr val="FFC607"/>
                </a:solidFill>
                <a:latin typeface="Arial" charset="0"/>
                <a:ea typeface="ＭＳ Ｐゴシック" pitchFamily="34" charset="-128"/>
              </a:defRPr>
            </a:lvl4pPr>
            <a:lvl5pPr algn="ctr" rtl="0" fontAlgn="base">
              <a:spcBef>
                <a:spcPct val="0"/>
              </a:spcBef>
              <a:spcAft>
                <a:spcPct val="0"/>
              </a:spcAft>
              <a:defRPr sz="2800" b="1">
                <a:solidFill>
                  <a:srgbClr val="FFC607"/>
                </a:solidFill>
                <a:latin typeface="Arial" charset="0"/>
                <a:ea typeface="ＭＳ Ｐゴシック" pitchFamily="34" charset="-128"/>
              </a:defRPr>
            </a:lvl5pPr>
            <a:lvl6pPr marL="457200" algn="ctr" rtl="0" fontAlgn="base">
              <a:spcBef>
                <a:spcPct val="0"/>
              </a:spcBef>
              <a:spcAft>
                <a:spcPct val="0"/>
              </a:spcAft>
              <a:defRPr sz="2800" b="1">
                <a:solidFill>
                  <a:srgbClr val="FFC607"/>
                </a:solidFill>
                <a:latin typeface="Arial" charset="0"/>
                <a:ea typeface="ＭＳ Ｐゴシック" pitchFamily="34" charset="-128"/>
              </a:defRPr>
            </a:lvl6pPr>
            <a:lvl7pPr marL="914400" algn="ctr" rtl="0" fontAlgn="base">
              <a:spcBef>
                <a:spcPct val="0"/>
              </a:spcBef>
              <a:spcAft>
                <a:spcPct val="0"/>
              </a:spcAft>
              <a:defRPr sz="2800" b="1">
                <a:solidFill>
                  <a:srgbClr val="FFC607"/>
                </a:solidFill>
                <a:latin typeface="Arial" charset="0"/>
                <a:ea typeface="ＭＳ Ｐゴシック" pitchFamily="34" charset="-128"/>
              </a:defRPr>
            </a:lvl7pPr>
            <a:lvl8pPr marL="1371600" algn="ctr" rtl="0" fontAlgn="base">
              <a:spcBef>
                <a:spcPct val="0"/>
              </a:spcBef>
              <a:spcAft>
                <a:spcPct val="0"/>
              </a:spcAft>
              <a:defRPr sz="2800" b="1">
                <a:solidFill>
                  <a:srgbClr val="FFC607"/>
                </a:solidFill>
                <a:latin typeface="Arial" charset="0"/>
                <a:ea typeface="ＭＳ Ｐゴシック" pitchFamily="34" charset="-128"/>
              </a:defRPr>
            </a:lvl8pPr>
            <a:lvl9pPr marL="1828800" algn="ctr" rtl="0" fontAlgn="base">
              <a:spcBef>
                <a:spcPct val="0"/>
              </a:spcBef>
              <a:spcAft>
                <a:spcPct val="0"/>
              </a:spcAft>
              <a:defRPr sz="2800" b="1">
                <a:solidFill>
                  <a:srgbClr val="FFC607"/>
                </a:solidFill>
                <a:latin typeface="Arial" charset="0"/>
                <a:ea typeface="ＭＳ Ｐゴシック" pitchFamily="34" charset="-128"/>
              </a:defRPr>
            </a:lvl9pPr>
          </a:lstStyle>
          <a:p>
            <a:r>
              <a:rPr lang="en-US" sz="2100" kern="0" dirty="0"/>
              <a:t>Future Work</a:t>
            </a:r>
          </a:p>
        </p:txBody>
      </p:sp>
      <p:sp>
        <p:nvSpPr>
          <p:cNvPr id="42" name="Title 1">
            <a:extLst>
              <a:ext uri="{FF2B5EF4-FFF2-40B4-BE49-F238E27FC236}">
                <a16:creationId xmlns:a16="http://schemas.microsoft.com/office/drawing/2014/main" id="{F8458C30-6B0D-FF4D-9E03-003B8D4F93B5}"/>
              </a:ext>
            </a:extLst>
          </p:cNvPr>
          <p:cNvSpPr txBox="1">
            <a:spLocks/>
          </p:cNvSpPr>
          <p:nvPr/>
        </p:nvSpPr>
        <p:spPr bwMode="black">
          <a:xfrm>
            <a:off x="5908809" y="610634"/>
            <a:ext cx="2676782" cy="857250"/>
          </a:xfrm>
          <a:prstGeom prst="rect">
            <a:avLst/>
          </a:prstGeom>
          <a:noFill/>
          <a:ln w="9525">
            <a:noFill/>
            <a:miter lim="800000"/>
            <a:headEnd/>
            <a:tailEnd/>
          </a:ln>
          <a:effectLst>
            <a:outerShdw dist="35921" dir="2700000" algn="ctr" rotWithShape="0">
              <a:schemeClr val="tx1"/>
            </a:outerShdw>
          </a:effectLst>
        </p:spPr>
        <p:txBody>
          <a:bodyPr vert="horz" wrap="square" lIns="68580" tIns="34290" rIns="68580" bIns="34290" numCol="1" anchor="ctr" anchorCtr="0" compatLnSpc="1">
            <a:prstTxWarp prst="textNoShape">
              <a:avLst/>
            </a:prstTxWarp>
          </a:bodyPr>
          <a:lstStyle>
            <a:lvl1pPr algn="ctr" rtl="0" fontAlgn="base">
              <a:spcBef>
                <a:spcPct val="0"/>
              </a:spcBef>
              <a:spcAft>
                <a:spcPct val="0"/>
              </a:spcAft>
              <a:defRPr sz="2800" b="1">
                <a:solidFill>
                  <a:srgbClr val="FFC607"/>
                </a:solidFill>
                <a:latin typeface="+mj-lt"/>
                <a:ea typeface="+mj-ea"/>
                <a:cs typeface="+mj-cs"/>
              </a:defRPr>
            </a:lvl1pPr>
            <a:lvl2pPr algn="ctr" rtl="0" fontAlgn="base">
              <a:spcBef>
                <a:spcPct val="0"/>
              </a:spcBef>
              <a:spcAft>
                <a:spcPct val="0"/>
              </a:spcAft>
              <a:defRPr sz="2800" b="1">
                <a:solidFill>
                  <a:srgbClr val="FFC607"/>
                </a:solidFill>
                <a:latin typeface="Arial" charset="0"/>
                <a:ea typeface="ＭＳ Ｐゴシック" pitchFamily="34" charset="-128"/>
              </a:defRPr>
            </a:lvl2pPr>
            <a:lvl3pPr algn="ctr" rtl="0" fontAlgn="base">
              <a:spcBef>
                <a:spcPct val="0"/>
              </a:spcBef>
              <a:spcAft>
                <a:spcPct val="0"/>
              </a:spcAft>
              <a:defRPr sz="2800" b="1">
                <a:solidFill>
                  <a:srgbClr val="FFC607"/>
                </a:solidFill>
                <a:latin typeface="Arial" charset="0"/>
                <a:ea typeface="ＭＳ Ｐゴシック" pitchFamily="34" charset="-128"/>
              </a:defRPr>
            </a:lvl3pPr>
            <a:lvl4pPr algn="ctr" rtl="0" fontAlgn="base">
              <a:spcBef>
                <a:spcPct val="0"/>
              </a:spcBef>
              <a:spcAft>
                <a:spcPct val="0"/>
              </a:spcAft>
              <a:defRPr sz="2800" b="1">
                <a:solidFill>
                  <a:srgbClr val="FFC607"/>
                </a:solidFill>
                <a:latin typeface="Arial" charset="0"/>
                <a:ea typeface="ＭＳ Ｐゴシック" pitchFamily="34" charset="-128"/>
              </a:defRPr>
            </a:lvl4pPr>
            <a:lvl5pPr algn="ctr" rtl="0" fontAlgn="base">
              <a:spcBef>
                <a:spcPct val="0"/>
              </a:spcBef>
              <a:spcAft>
                <a:spcPct val="0"/>
              </a:spcAft>
              <a:defRPr sz="2800" b="1">
                <a:solidFill>
                  <a:srgbClr val="FFC607"/>
                </a:solidFill>
                <a:latin typeface="Arial" charset="0"/>
                <a:ea typeface="ＭＳ Ｐゴシック" pitchFamily="34" charset="-128"/>
              </a:defRPr>
            </a:lvl5pPr>
            <a:lvl6pPr marL="457200" algn="ctr" rtl="0" fontAlgn="base">
              <a:spcBef>
                <a:spcPct val="0"/>
              </a:spcBef>
              <a:spcAft>
                <a:spcPct val="0"/>
              </a:spcAft>
              <a:defRPr sz="2800" b="1">
                <a:solidFill>
                  <a:srgbClr val="FFC607"/>
                </a:solidFill>
                <a:latin typeface="Arial" charset="0"/>
                <a:ea typeface="ＭＳ Ｐゴシック" pitchFamily="34" charset="-128"/>
              </a:defRPr>
            </a:lvl6pPr>
            <a:lvl7pPr marL="914400" algn="ctr" rtl="0" fontAlgn="base">
              <a:spcBef>
                <a:spcPct val="0"/>
              </a:spcBef>
              <a:spcAft>
                <a:spcPct val="0"/>
              </a:spcAft>
              <a:defRPr sz="2800" b="1">
                <a:solidFill>
                  <a:srgbClr val="FFC607"/>
                </a:solidFill>
                <a:latin typeface="Arial" charset="0"/>
                <a:ea typeface="ＭＳ Ｐゴシック" pitchFamily="34" charset="-128"/>
              </a:defRPr>
            </a:lvl7pPr>
            <a:lvl8pPr marL="1371600" algn="ctr" rtl="0" fontAlgn="base">
              <a:spcBef>
                <a:spcPct val="0"/>
              </a:spcBef>
              <a:spcAft>
                <a:spcPct val="0"/>
              </a:spcAft>
              <a:defRPr sz="2800" b="1">
                <a:solidFill>
                  <a:srgbClr val="FFC607"/>
                </a:solidFill>
                <a:latin typeface="Arial" charset="0"/>
                <a:ea typeface="ＭＳ Ｐゴシック" pitchFamily="34" charset="-128"/>
              </a:defRPr>
            </a:lvl8pPr>
            <a:lvl9pPr marL="1828800" algn="ctr" rtl="0" fontAlgn="base">
              <a:spcBef>
                <a:spcPct val="0"/>
              </a:spcBef>
              <a:spcAft>
                <a:spcPct val="0"/>
              </a:spcAft>
              <a:defRPr sz="2800" b="1">
                <a:solidFill>
                  <a:srgbClr val="FFC607"/>
                </a:solidFill>
                <a:latin typeface="Arial" charset="0"/>
                <a:ea typeface="ＭＳ Ｐゴシック" pitchFamily="34" charset="-128"/>
              </a:defRPr>
            </a:lvl9pPr>
          </a:lstStyle>
          <a:p>
            <a:r>
              <a:rPr lang="en-US" sz="2100" kern="0" dirty="0"/>
              <a:t>Limitations</a:t>
            </a:r>
          </a:p>
        </p:txBody>
      </p:sp>
      <mc:AlternateContent xmlns:mc="http://schemas.openxmlformats.org/markup-compatibility/2006">
        <mc:Choice xmlns:a14="http://schemas.microsoft.com/office/drawing/2010/main" Requires="a14">
          <p:sp>
            <p:nvSpPr>
              <p:cNvPr id="43" name="Round Same-side Corner of Rectangle 42">
                <a:extLst>
                  <a:ext uri="{FF2B5EF4-FFF2-40B4-BE49-F238E27FC236}">
                    <a16:creationId xmlns:a16="http://schemas.microsoft.com/office/drawing/2014/main" id="{A0A15C91-E9D6-5C41-8DF2-937B8896C54B}"/>
                  </a:ext>
                </a:extLst>
              </p:cNvPr>
              <p:cNvSpPr/>
              <p:nvPr/>
            </p:nvSpPr>
            <p:spPr bwMode="auto">
              <a:xfrm>
                <a:off x="7428988" y="1358184"/>
                <a:ext cx="1109505" cy="743903"/>
              </a:xfrm>
              <a:prstGeom prst="round2SameRect">
                <a:avLst/>
              </a:prstGeom>
              <a:solidFill>
                <a:srgbClr val="FF8722"/>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14:m>
                  <m:oMath xmlns:m="http://schemas.openxmlformats.org/officeDocument/2006/math">
                    <m:r>
                      <a:rPr lang="en-US" sz="1350" i="1">
                        <a:solidFill>
                          <a:schemeClr val="tx1"/>
                        </a:solidFill>
                        <a:latin typeface="Cambria Math" panose="02040503050406030204" pitchFamily="18" charset="0"/>
                        <a:ea typeface="Cambria Math" panose="02040503050406030204" pitchFamily="18" charset="0"/>
                      </a:rPr>
                      <m:t>𝛽</m:t>
                    </m:r>
                  </m:oMath>
                </a14:m>
                <a:r>
                  <a:rPr lang="en-US" sz="1350" dirty="0">
                    <a:ln w="0"/>
                    <a:solidFill>
                      <a:schemeClr val="tx1"/>
                    </a:solidFill>
                    <a:effectLst>
                      <a:outerShdw blurRad="38100" dist="19050" dir="2700000" algn="tl" rotWithShape="0">
                        <a:schemeClr val="dk1">
                          <a:alpha val="40000"/>
                        </a:schemeClr>
                      </a:outerShdw>
                    </a:effectLst>
                  </a:rPr>
                  <a:t> &gt; 0.5</a:t>
                </a:r>
              </a:p>
            </p:txBody>
          </p:sp>
        </mc:Choice>
        <mc:Fallback>
          <p:sp>
            <p:nvSpPr>
              <p:cNvPr id="43" name="Round Same-side Corner of Rectangle 42">
                <a:extLst>
                  <a:ext uri="{FF2B5EF4-FFF2-40B4-BE49-F238E27FC236}">
                    <a16:creationId xmlns:a16="http://schemas.microsoft.com/office/drawing/2014/main" id="{A0A15C91-E9D6-5C41-8DF2-937B8896C54B}"/>
                  </a:ext>
                </a:extLst>
              </p:cNvPr>
              <p:cNvSpPr>
                <a:spLocks noRot="1" noChangeAspect="1" noMove="1" noResize="1" noEditPoints="1" noAdjustHandles="1" noChangeArrowheads="1" noChangeShapeType="1" noTextEdit="1"/>
              </p:cNvSpPr>
              <p:nvPr/>
            </p:nvSpPr>
            <p:spPr bwMode="auto">
              <a:xfrm>
                <a:off x="7428988" y="1358184"/>
                <a:ext cx="1109505" cy="743903"/>
              </a:xfrm>
              <a:prstGeom prst="round2SameRect">
                <a:avLst/>
              </a:prstGeom>
              <a:blipFill>
                <a:blip r:embed="rId11"/>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44" name="Rectangle 43">
            <a:extLst>
              <a:ext uri="{FF2B5EF4-FFF2-40B4-BE49-F238E27FC236}">
                <a16:creationId xmlns:a16="http://schemas.microsoft.com/office/drawing/2014/main" id="{E65A98B0-3825-0B4D-B398-85A9B7476987}"/>
              </a:ext>
            </a:extLst>
          </p:cNvPr>
          <p:cNvSpPr/>
          <p:nvPr/>
        </p:nvSpPr>
        <p:spPr bwMode="auto">
          <a:xfrm>
            <a:off x="7428988" y="1696467"/>
            <a:ext cx="1109504" cy="590073"/>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r"/>
            <a:endParaRPr lang="en-US" sz="2400" dirty="0">
              <a:solidFill>
                <a:schemeClr val="tx1"/>
              </a:solidFill>
            </a:endParaRPr>
          </a:p>
        </p:txBody>
      </p:sp>
      <p:pic>
        <p:nvPicPr>
          <p:cNvPr id="47" name="Graphic 46" descr="Sphere outline">
            <a:extLst>
              <a:ext uri="{FF2B5EF4-FFF2-40B4-BE49-F238E27FC236}">
                <a16:creationId xmlns:a16="http://schemas.microsoft.com/office/drawing/2014/main" id="{A06720CB-1123-E84B-9260-4B4333B772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75785" y="1771735"/>
            <a:ext cx="415910" cy="415910"/>
          </a:xfrm>
          <a:prstGeom prst="rect">
            <a:avLst/>
          </a:prstGeom>
        </p:spPr>
      </p:pic>
      <p:sp>
        <p:nvSpPr>
          <p:cNvPr id="55" name="Round Same-side Corner of Rectangle 54">
            <a:extLst>
              <a:ext uri="{FF2B5EF4-FFF2-40B4-BE49-F238E27FC236}">
                <a16:creationId xmlns:a16="http://schemas.microsoft.com/office/drawing/2014/main" id="{306AA7CB-9089-B145-A3E1-51C433EE092D}"/>
              </a:ext>
            </a:extLst>
          </p:cNvPr>
          <p:cNvSpPr/>
          <p:nvPr/>
        </p:nvSpPr>
        <p:spPr bwMode="auto">
          <a:xfrm>
            <a:off x="707980" y="3116431"/>
            <a:ext cx="4110721" cy="1299210"/>
          </a:xfrm>
          <a:prstGeom prst="round2SameRect">
            <a:avLst/>
          </a:prstGeom>
          <a:solidFill>
            <a:srgbClr val="FFFF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r>
              <a:rPr lang="en-US" sz="1350" dirty="0">
                <a:ln w="0"/>
                <a:solidFill>
                  <a:schemeClr val="tx1"/>
                </a:solidFill>
                <a:effectLst>
                  <a:outerShdw blurRad="38100" dist="19050" dir="2700000" algn="tl" rotWithShape="0">
                    <a:schemeClr val="dk1">
                      <a:alpha val="40000"/>
                    </a:schemeClr>
                  </a:outerShdw>
                </a:effectLst>
              </a:rPr>
              <a:t>SEDs</a:t>
            </a:r>
          </a:p>
        </p:txBody>
      </p:sp>
      <p:sp>
        <p:nvSpPr>
          <p:cNvPr id="56" name="Rectangle 55">
            <a:extLst>
              <a:ext uri="{FF2B5EF4-FFF2-40B4-BE49-F238E27FC236}">
                <a16:creationId xmlns:a16="http://schemas.microsoft.com/office/drawing/2014/main" id="{449A6E06-0751-E242-B547-4A5B1E335DC5}"/>
              </a:ext>
            </a:extLst>
          </p:cNvPr>
          <p:cNvSpPr/>
          <p:nvPr/>
        </p:nvSpPr>
        <p:spPr bwMode="auto">
          <a:xfrm>
            <a:off x="707983" y="3578820"/>
            <a:ext cx="4110718" cy="836821"/>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r>
              <a:rPr lang="en-US" sz="1350" dirty="0">
                <a:solidFill>
                  <a:schemeClr val="tx1"/>
                </a:solidFill>
              </a:rPr>
              <a:t>Due to the change in the dust distribution of the grains leads to lower emission at shorter wavelengths compared to uniform dust distributions</a:t>
            </a:r>
          </a:p>
        </p:txBody>
      </p:sp>
      <p:sp>
        <p:nvSpPr>
          <p:cNvPr id="57" name="Round Same-side Corner of Rectangle 56">
            <a:extLst>
              <a:ext uri="{FF2B5EF4-FFF2-40B4-BE49-F238E27FC236}">
                <a16:creationId xmlns:a16="http://schemas.microsoft.com/office/drawing/2014/main" id="{79C977A3-1AD7-D342-8D4F-0D26024507A8}"/>
              </a:ext>
            </a:extLst>
          </p:cNvPr>
          <p:cNvSpPr/>
          <p:nvPr/>
        </p:nvSpPr>
        <p:spPr bwMode="auto">
          <a:xfrm>
            <a:off x="694155" y="4547259"/>
            <a:ext cx="4110721" cy="1299210"/>
          </a:xfrm>
          <a:prstGeom prst="round2SameRect">
            <a:avLst/>
          </a:prstGeom>
          <a:solidFill>
            <a:srgbClr val="FFFF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r>
              <a:rPr lang="en-US" sz="1350" dirty="0">
                <a:ln w="0"/>
                <a:solidFill>
                  <a:schemeClr val="tx1"/>
                </a:solidFill>
                <a:effectLst>
                  <a:outerShdw blurRad="38100" dist="19050" dir="2700000" algn="tl" rotWithShape="0">
                    <a:schemeClr val="dk1">
                      <a:alpha val="40000"/>
                    </a:schemeClr>
                  </a:outerShdw>
                </a:effectLst>
              </a:rPr>
              <a:t>Images</a:t>
            </a:r>
          </a:p>
        </p:txBody>
      </p:sp>
      <p:sp>
        <p:nvSpPr>
          <p:cNvPr id="58" name="Rectangle 57">
            <a:extLst>
              <a:ext uri="{FF2B5EF4-FFF2-40B4-BE49-F238E27FC236}">
                <a16:creationId xmlns:a16="http://schemas.microsoft.com/office/drawing/2014/main" id="{59E06EBF-1F1A-9642-8B47-FC22CDE4D600}"/>
              </a:ext>
            </a:extLst>
          </p:cNvPr>
          <p:cNvSpPr/>
          <p:nvPr/>
        </p:nvSpPr>
        <p:spPr bwMode="auto">
          <a:xfrm>
            <a:off x="694158" y="5009648"/>
            <a:ext cx="4110718" cy="836821"/>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r>
              <a:rPr lang="en-US" sz="1350" dirty="0">
                <a:solidFill>
                  <a:schemeClr val="tx1"/>
                </a:solidFill>
              </a:rPr>
              <a:t>The lower emission at shorter wavelengths will also impact the expected disc architecture seen in images observed mainly in the </a:t>
            </a:r>
            <a:r>
              <a:rPr lang="en-US" sz="1350">
                <a:solidFill>
                  <a:schemeClr val="tx1"/>
                </a:solidFill>
              </a:rPr>
              <a:t>mid-infrared regime</a:t>
            </a:r>
            <a:endParaRPr lang="en-US" sz="1350" dirty="0">
              <a:solidFill>
                <a:schemeClr val="tx1"/>
              </a:solidFill>
            </a:endParaRPr>
          </a:p>
        </p:txBody>
      </p:sp>
      <p:sp>
        <p:nvSpPr>
          <p:cNvPr id="31" name="Title 1">
            <a:extLst>
              <a:ext uri="{FF2B5EF4-FFF2-40B4-BE49-F238E27FC236}">
                <a16:creationId xmlns:a16="http://schemas.microsoft.com/office/drawing/2014/main" id="{3B58DF02-D5F1-D34F-90EA-59EAFC7421FF}"/>
              </a:ext>
            </a:extLst>
          </p:cNvPr>
          <p:cNvSpPr txBox="1">
            <a:spLocks/>
          </p:cNvSpPr>
          <p:nvPr/>
        </p:nvSpPr>
        <p:spPr bwMode="black">
          <a:xfrm>
            <a:off x="6373432" y="4506692"/>
            <a:ext cx="1747536" cy="857250"/>
          </a:xfrm>
          <a:prstGeom prst="rect">
            <a:avLst/>
          </a:prstGeom>
          <a:noFill/>
          <a:ln w="9525">
            <a:noFill/>
            <a:miter lim="800000"/>
            <a:headEnd/>
            <a:tailEnd/>
          </a:ln>
          <a:effectLst>
            <a:outerShdw dist="35921" dir="2700000" algn="ctr" rotWithShape="0">
              <a:schemeClr val="tx1"/>
            </a:outerShdw>
          </a:effectLst>
        </p:spPr>
        <p:txBody>
          <a:bodyPr vert="horz" wrap="square" lIns="68580" tIns="34290" rIns="68580" bIns="34290" numCol="1" anchor="ctr" anchorCtr="0" compatLnSpc="1">
            <a:prstTxWarp prst="textNoShape">
              <a:avLst/>
            </a:prstTxWarp>
          </a:bodyPr>
          <a:lstStyle>
            <a:lvl1pPr algn="ctr" rtl="0" fontAlgn="base">
              <a:spcBef>
                <a:spcPct val="0"/>
              </a:spcBef>
              <a:spcAft>
                <a:spcPct val="0"/>
              </a:spcAft>
              <a:defRPr sz="2800" b="1">
                <a:solidFill>
                  <a:srgbClr val="FFC607"/>
                </a:solidFill>
                <a:latin typeface="+mj-lt"/>
                <a:ea typeface="+mj-ea"/>
                <a:cs typeface="+mj-cs"/>
              </a:defRPr>
            </a:lvl1pPr>
            <a:lvl2pPr algn="ctr" rtl="0" fontAlgn="base">
              <a:spcBef>
                <a:spcPct val="0"/>
              </a:spcBef>
              <a:spcAft>
                <a:spcPct val="0"/>
              </a:spcAft>
              <a:defRPr sz="2800" b="1">
                <a:solidFill>
                  <a:srgbClr val="FFC607"/>
                </a:solidFill>
                <a:latin typeface="Arial" charset="0"/>
                <a:ea typeface="ＭＳ Ｐゴシック" pitchFamily="34" charset="-128"/>
              </a:defRPr>
            </a:lvl2pPr>
            <a:lvl3pPr algn="ctr" rtl="0" fontAlgn="base">
              <a:spcBef>
                <a:spcPct val="0"/>
              </a:spcBef>
              <a:spcAft>
                <a:spcPct val="0"/>
              </a:spcAft>
              <a:defRPr sz="2800" b="1">
                <a:solidFill>
                  <a:srgbClr val="FFC607"/>
                </a:solidFill>
                <a:latin typeface="Arial" charset="0"/>
                <a:ea typeface="ＭＳ Ｐゴシック" pitchFamily="34" charset="-128"/>
              </a:defRPr>
            </a:lvl3pPr>
            <a:lvl4pPr algn="ctr" rtl="0" fontAlgn="base">
              <a:spcBef>
                <a:spcPct val="0"/>
              </a:spcBef>
              <a:spcAft>
                <a:spcPct val="0"/>
              </a:spcAft>
              <a:defRPr sz="2800" b="1">
                <a:solidFill>
                  <a:srgbClr val="FFC607"/>
                </a:solidFill>
                <a:latin typeface="Arial" charset="0"/>
                <a:ea typeface="ＭＳ Ｐゴシック" pitchFamily="34" charset="-128"/>
              </a:defRPr>
            </a:lvl4pPr>
            <a:lvl5pPr algn="ctr" rtl="0" fontAlgn="base">
              <a:spcBef>
                <a:spcPct val="0"/>
              </a:spcBef>
              <a:spcAft>
                <a:spcPct val="0"/>
              </a:spcAft>
              <a:defRPr sz="2800" b="1">
                <a:solidFill>
                  <a:srgbClr val="FFC607"/>
                </a:solidFill>
                <a:latin typeface="Arial" charset="0"/>
                <a:ea typeface="ＭＳ Ｐゴシック" pitchFamily="34" charset="-128"/>
              </a:defRPr>
            </a:lvl5pPr>
            <a:lvl6pPr marL="457200" algn="ctr" rtl="0" fontAlgn="base">
              <a:spcBef>
                <a:spcPct val="0"/>
              </a:spcBef>
              <a:spcAft>
                <a:spcPct val="0"/>
              </a:spcAft>
              <a:defRPr sz="2800" b="1">
                <a:solidFill>
                  <a:srgbClr val="FFC607"/>
                </a:solidFill>
                <a:latin typeface="Arial" charset="0"/>
                <a:ea typeface="ＭＳ Ｐゴシック" pitchFamily="34" charset="-128"/>
              </a:defRPr>
            </a:lvl6pPr>
            <a:lvl7pPr marL="914400" algn="ctr" rtl="0" fontAlgn="base">
              <a:spcBef>
                <a:spcPct val="0"/>
              </a:spcBef>
              <a:spcAft>
                <a:spcPct val="0"/>
              </a:spcAft>
              <a:defRPr sz="2800" b="1">
                <a:solidFill>
                  <a:srgbClr val="FFC607"/>
                </a:solidFill>
                <a:latin typeface="Arial" charset="0"/>
                <a:ea typeface="ＭＳ Ｐゴシック" pitchFamily="34" charset="-128"/>
              </a:defRPr>
            </a:lvl7pPr>
            <a:lvl8pPr marL="1371600" algn="ctr" rtl="0" fontAlgn="base">
              <a:spcBef>
                <a:spcPct val="0"/>
              </a:spcBef>
              <a:spcAft>
                <a:spcPct val="0"/>
              </a:spcAft>
              <a:defRPr sz="2800" b="1">
                <a:solidFill>
                  <a:srgbClr val="FFC607"/>
                </a:solidFill>
                <a:latin typeface="Arial" charset="0"/>
                <a:ea typeface="ＭＳ Ｐゴシック" pitchFamily="34" charset="-128"/>
              </a:defRPr>
            </a:lvl8pPr>
            <a:lvl9pPr marL="1828800" algn="ctr" rtl="0" fontAlgn="base">
              <a:spcBef>
                <a:spcPct val="0"/>
              </a:spcBef>
              <a:spcAft>
                <a:spcPct val="0"/>
              </a:spcAft>
              <a:defRPr sz="2800" b="1">
                <a:solidFill>
                  <a:srgbClr val="FFC607"/>
                </a:solidFill>
                <a:latin typeface="Arial" charset="0"/>
                <a:ea typeface="ＭＳ Ｐゴシック" pitchFamily="34" charset="-128"/>
              </a:defRPr>
            </a:lvl9pPr>
          </a:lstStyle>
          <a:p>
            <a:r>
              <a:rPr lang="en-US" sz="2100" kern="0" dirty="0"/>
              <a:t>Contact</a:t>
            </a:r>
          </a:p>
        </p:txBody>
      </p:sp>
      <p:grpSp>
        <p:nvGrpSpPr>
          <p:cNvPr id="32" name="Group 31">
            <a:extLst>
              <a:ext uri="{FF2B5EF4-FFF2-40B4-BE49-F238E27FC236}">
                <a16:creationId xmlns:a16="http://schemas.microsoft.com/office/drawing/2014/main" id="{B8B6E137-8C2D-2B4B-A352-46968EFFFD38}"/>
              </a:ext>
            </a:extLst>
          </p:cNvPr>
          <p:cNvGrpSpPr/>
          <p:nvPr/>
        </p:nvGrpSpPr>
        <p:grpSpPr>
          <a:xfrm>
            <a:off x="5812582" y="5194002"/>
            <a:ext cx="2869238" cy="1010485"/>
            <a:chOff x="8366351" y="4621001"/>
            <a:chExt cx="3825650" cy="1347313"/>
          </a:xfrm>
        </p:grpSpPr>
        <p:sp>
          <p:nvSpPr>
            <p:cNvPr id="33" name="Round Same-side Corner of Rectangle 32">
              <a:extLst>
                <a:ext uri="{FF2B5EF4-FFF2-40B4-BE49-F238E27FC236}">
                  <a16:creationId xmlns:a16="http://schemas.microsoft.com/office/drawing/2014/main" id="{8D346E5F-49AA-9545-90C5-CC77F32D73E8}"/>
                </a:ext>
              </a:extLst>
            </p:cNvPr>
            <p:cNvSpPr/>
            <p:nvPr/>
          </p:nvSpPr>
          <p:spPr bwMode="auto">
            <a:xfrm>
              <a:off x="8366351" y="4621001"/>
              <a:ext cx="3825649" cy="512251"/>
            </a:xfrm>
            <a:prstGeom prst="round2Same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r>
                <a:rPr lang="en-US" sz="1500" dirty="0">
                  <a:ln w="0"/>
                  <a:solidFill>
                    <a:schemeClr val="tx1"/>
                  </a:solidFill>
                  <a:effectLst>
                    <a:outerShdw blurRad="38100" dist="19050" dir="2700000" algn="tl" rotWithShape="0">
                      <a:schemeClr val="dk1">
                        <a:alpha val="40000"/>
                      </a:schemeClr>
                    </a:outerShdw>
                  </a:effectLst>
                </a:rPr>
                <a:t>E-Mail</a:t>
              </a:r>
            </a:p>
          </p:txBody>
        </p:sp>
        <p:sp>
          <p:nvSpPr>
            <p:cNvPr id="35" name="Rectangle 34">
              <a:extLst>
                <a:ext uri="{FF2B5EF4-FFF2-40B4-BE49-F238E27FC236}">
                  <a16:creationId xmlns:a16="http://schemas.microsoft.com/office/drawing/2014/main" id="{547AC258-D91B-344D-8EAD-DB6D2EC85E0A}"/>
                </a:ext>
              </a:extLst>
            </p:cNvPr>
            <p:cNvSpPr/>
            <p:nvPr/>
          </p:nvSpPr>
          <p:spPr bwMode="auto">
            <a:xfrm>
              <a:off x="8366352" y="5023481"/>
              <a:ext cx="3825649" cy="944833"/>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r"/>
              <a:r>
                <a:rPr lang="en-US" sz="1350" dirty="0" err="1">
                  <a:solidFill>
                    <a:schemeClr val="tx1"/>
                  </a:solidFill>
                </a:rPr>
                <a:t>shane.hengst@usq.edu.au</a:t>
              </a:r>
              <a:endParaRPr lang="en-US" sz="1350" dirty="0">
                <a:solidFill>
                  <a:schemeClr val="tx1"/>
                </a:solidFill>
              </a:endParaRPr>
            </a:p>
          </p:txBody>
        </p:sp>
        <p:pic>
          <p:nvPicPr>
            <p:cNvPr id="38" name="Graphic 37" descr="Open envelope outline">
              <a:extLst>
                <a:ext uri="{FF2B5EF4-FFF2-40B4-BE49-F238E27FC236}">
                  <a16:creationId xmlns:a16="http://schemas.microsoft.com/office/drawing/2014/main" id="{57D6EFE2-C440-254C-852C-C5E5B063DF2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92263" y="5127169"/>
              <a:ext cx="755866" cy="665251"/>
            </a:xfrm>
            <a:prstGeom prst="rect">
              <a:avLst/>
            </a:prstGeom>
          </p:spPr>
        </p:pic>
      </p:grpSp>
      <p:sp>
        <p:nvSpPr>
          <p:cNvPr id="34" name="Round Same-side Corner of Rectangle 33">
            <a:extLst>
              <a:ext uri="{FF2B5EF4-FFF2-40B4-BE49-F238E27FC236}">
                <a16:creationId xmlns:a16="http://schemas.microsoft.com/office/drawing/2014/main" id="{AE0ED766-99E9-6145-8551-1640B4C674C4}"/>
              </a:ext>
            </a:extLst>
          </p:cNvPr>
          <p:cNvSpPr/>
          <p:nvPr/>
        </p:nvSpPr>
        <p:spPr bwMode="auto">
          <a:xfrm>
            <a:off x="7283672" y="2815701"/>
            <a:ext cx="1109505" cy="743903"/>
          </a:xfrm>
          <a:prstGeom prst="round2Same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257175" indent="-257175"/>
            <a:r>
              <a:rPr lang="en-US" sz="1200" dirty="0">
                <a:ln w="0"/>
                <a:solidFill>
                  <a:schemeClr val="tx1"/>
                </a:solidFill>
                <a:effectLst>
                  <a:outerShdw blurRad="38100" dist="19050" dir="2700000" algn="tl" rotWithShape="0">
                    <a:schemeClr val="dk1">
                      <a:alpha val="40000"/>
                    </a:schemeClr>
                  </a:outerShdw>
                </a:effectLst>
              </a:rPr>
              <a:t>P-R</a:t>
            </a:r>
          </a:p>
        </p:txBody>
      </p:sp>
      <p:sp>
        <p:nvSpPr>
          <p:cNvPr id="40" name="Rectangle 39">
            <a:extLst>
              <a:ext uri="{FF2B5EF4-FFF2-40B4-BE49-F238E27FC236}">
                <a16:creationId xmlns:a16="http://schemas.microsoft.com/office/drawing/2014/main" id="{BF2B2BBA-25DD-7D46-ADA6-1C1B627C2075}"/>
              </a:ext>
            </a:extLst>
          </p:cNvPr>
          <p:cNvSpPr/>
          <p:nvPr/>
        </p:nvSpPr>
        <p:spPr bwMode="auto">
          <a:xfrm>
            <a:off x="7283673" y="3153984"/>
            <a:ext cx="1109504" cy="590073"/>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257175" indent="-257175" algn="r"/>
            <a:endParaRPr lang="en-US" sz="2400" dirty="0">
              <a:solidFill>
                <a:schemeClr val="tx1"/>
              </a:solidFill>
            </a:endParaRPr>
          </a:p>
        </p:txBody>
      </p:sp>
      <p:pic>
        <p:nvPicPr>
          <p:cNvPr id="8" name="Graphic 7" descr="Sparkler outline">
            <a:extLst>
              <a:ext uri="{FF2B5EF4-FFF2-40B4-BE49-F238E27FC236}">
                <a16:creationId xmlns:a16="http://schemas.microsoft.com/office/drawing/2014/main" id="{32FA342E-9953-8045-976D-F6768517B30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91583" y="3210121"/>
            <a:ext cx="493681" cy="493681"/>
          </a:xfrm>
          <a:prstGeom prst="rect">
            <a:avLst/>
          </a:prstGeom>
        </p:spPr>
      </p:pic>
    </p:spTree>
    <p:extLst>
      <p:ext uri="{BB962C8B-B14F-4D97-AF65-F5344CB8AC3E}">
        <p14:creationId xmlns:p14="http://schemas.microsoft.com/office/powerpoint/2010/main" val="4012319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4711"/>
          <a:stretch/>
        </p:blipFill>
        <p:spPr>
          <a:xfrm>
            <a:off x="0" y="745067"/>
            <a:ext cx="9165166" cy="5520266"/>
          </a:xfrm>
          <a:prstGeom prst="rect">
            <a:avLst/>
          </a:prstGeom>
        </p:spPr>
      </p:pic>
      <p:sp>
        <p:nvSpPr>
          <p:cNvPr id="2" name="Title 1"/>
          <p:cNvSpPr>
            <a:spLocks noGrp="1"/>
          </p:cNvSpPr>
          <p:nvPr>
            <p:ph type="title"/>
          </p:nvPr>
        </p:nvSpPr>
        <p:spPr/>
        <p:txBody>
          <a:bodyPr/>
          <a:lstStyle/>
          <a:p>
            <a:r>
              <a:rPr lang="en-US" dirty="0"/>
              <a:t>Thank you for your attention!</a:t>
            </a:r>
          </a:p>
        </p:txBody>
      </p:sp>
      <p:sp>
        <p:nvSpPr>
          <p:cNvPr id="5" name="Rectangle 2"/>
          <p:cNvSpPr txBox="1">
            <a:spLocks noChangeArrowheads="1"/>
          </p:cNvSpPr>
          <p:nvPr/>
        </p:nvSpPr>
        <p:spPr bwMode="black">
          <a:xfrm>
            <a:off x="0" y="5935134"/>
            <a:ext cx="9144000" cy="1143000"/>
          </a:xfrm>
          <a:prstGeom prst="rect">
            <a:avLst/>
          </a:prstGeom>
          <a:noFill/>
          <a:ln w="9525">
            <a:noFill/>
            <a:miter lim="800000"/>
            <a:headEnd/>
            <a:tailEnd/>
          </a:ln>
          <a:effectLst>
            <a:outerShdw dist="35921" dir="2700000" algn="ctr" rotWithShape="0">
              <a:schemeClr val="tx1"/>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2800" b="1">
                <a:solidFill>
                  <a:srgbClr val="FFC607"/>
                </a:solidFill>
                <a:latin typeface="+mj-lt"/>
                <a:ea typeface="+mj-ea"/>
                <a:cs typeface="+mj-cs"/>
              </a:defRPr>
            </a:lvl1pPr>
            <a:lvl2pPr algn="ctr" rtl="0" fontAlgn="base">
              <a:spcBef>
                <a:spcPct val="0"/>
              </a:spcBef>
              <a:spcAft>
                <a:spcPct val="0"/>
              </a:spcAft>
              <a:defRPr sz="2800" b="1">
                <a:solidFill>
                  <a:srgbClr val="FFC607"/>
                </a:solidFill>
                <a:latin typeface="Arial" charset="0"/>
                <a:ea typeface="ＭＳ Ｐゴシック" pitchFamily="34" charset="-128"/>
              </a:defRPr>
            </a:lvl2pPr>
            <a:lvl3pPr algn="ctr" rtl="0" fontAlgn="base">
              <a:spcBef>
                <a:spcPct val="0"/>
              </a:spcBef>
              <a:spcAft>
                <a:spcPct val="0"/>
              </a:spcAft>
              <a:defRPr sz="2800" b="1">
                <a:solidFill>
                  <a:srgbClr val="FFC607"/>
                </a:solidFill>
                <a:latin typeface="Arial" charset="0"/>
                <a:ea typeface="ＭＳ Ｐゴシック" pitchFamily="34" charset="-128"/>
              </a:defRPr>
            </a:lvl3pPr>
            <a:lvl4pPr algn="ctr" rtl="0" fontAlgn="base">
              <a:spcBef>
                <a:spcPct val="0"/>
              </a:spcBef>
              <a:spcAft>
                <a:spcPct val="0"/>
              </a:spcAft>
              <a:defRPr sz="2800" b="1">
                <a:solidFill>
                  <a:srgbClr val="FFC607"/>
                </a:solidFill>
                <a:latin typeface="Arial" charset="0"/>
                <a:ea typeface="ＭＳ Ｐゴシック" pitchFamily="34" charset="-128"/>
              </a:defRPr>
            </a:lvl4pPr>
            <a:lvl5pPr algn="ctr" rtl="0" fontAlgn="base">
              <a:spcBef>
                <a:spcPct val="0"/>
              </a:spcBef>
              <a:spcAft>
                <a:spcPct val="0"/>
              </a:spcAft>
              <a:defRPr sz="2800" b="1">
                <a:solidFill>
                  <a:srgbClr val="FFC607"/>
                </a:solidFill>
                <a:latin typeface="Arial" charset="0"/>
                <a:ea typeface="ＭＳ Ｐゴシック" pitchFamily="34" charset="-128"/>
              </a:defRPr>
            </a:lvl5pPr>
            <a:lvl6pPr marL="457200" algn="ctr" rtl="0" fontAlgn="base">
              <a:spcBef>
                <a:spcPct val="0"/>
              </a:spcBef>
              <a:spcAft>
                <a:spcPct val="0"/>
              </a:spcAft>
              <a:defRPr sz="2800" b="1">
                <a:solidFill>
                  <a:srgbClr val="FFC607"/>
                </a:solidFill>
                <a:latin typeface="Arial" charset="0"/>
                <a:ea typeface="ＭＳ Ｐゴシック" pitchFamily="34" charset="-128"/>
              </a:defRPr>
            </a:lvl6pPr>
            <a:lvl7pPr marL="914400" algn="ctr" rtl="0" fontAlgn="base">
              <a:spcBef>
                <a:spcPct val="0"/>
              </a:spcBef>
              <a:spcAft>
                <a:spcPct val="0"/>
              </a:spcAft>
              <a:defRPr sz="2800" b="1">
                <a:solidFill>
                  <a:srgbClr val="FFC607"/>
                </a:solidFill>
                <a:latin typeface="Arial" charset="0"/>
                <a:ea typeface="ＭＳ Ｐゴシック" pitchFamily="34" charset="-128"/>
              </a:defRPr>
            </a:lvl7pPr>
            <a:lvl8pPr marL="1371600" algn="ctr" rtl="0" fontAlgn="base">
              <a:spcBef>
                <a:spcPct val="0"/>
              </a:spcBef>
              <a:spcAft>
                <a:spcPct val="0"/>
              </a:spcAft>
              <a:defRPr sz="2800" b="1">
                <a:solidFill>
                  <a:srgbClr val="FFC607"/>
                </a:solidFill>
                <a:latin typeface="Arial" charset="0"/>
                <a:ea typeface="ＭＳ Ｐゴシック" pitchFamily="34" charset="-128"/>
              </a:defRPr>
            </a:lvl8pPr>
            <a:lvl9pPr marL="1828800" algn="ctr" rtl="0" fontAlgn="base">
              <a:spcBef>
                <a:spcPct val="0"/>
              </a:spcBef>
              <a:spcAft>
                <a:spcPct val="0"/>
              </a:spcAft>
              <a:defRPr sz="2800" b="1">
                <a:solidFill>
                  <a:srgbClr val="FFC607"/>
                </a:solidFill>
                <a:latin typeface="Arial" charset="0"/>
                <a:ea typeface="ＭＳ Ｐゴシック" pitchFamily="34" charset="-128"/>
              </a:defRPr>
            </a:lvl9pPr>
          </a:lstStyle>
          <a:p>
            <a:r>
              <a:rPr lang="en-AU" sz="1600" dirty="0"/>
              <a:t>Supervisors: </a:t>
            </a:r>
            <a:r>
              <a:rPr lang="en-AU" sz="1600" dirty="0" err="1"/>
              <a:t>Prof.</a:t>
            </a:r>
            <a:r>
              <a:rPr lang="en-AU" sz="1600" dirty="0"/>
              <a:t> </a:t>
            </a:r>
            <a:r>
              <a:rPr lang="en-AU" sz="1600" dirty="0" err="1"/>
              <a:t>Jonti</a:t>
            </a:r>
            <a:r>
              <a:rPr lang="en-AU" sz="1600" dirty="0"/>
              <a:t> Horner, </a:t>
            </a:r>
            <a:r>
              <a:rPr lang="en-AU" sz="1600" dirty="0" err="1"/>
              <a:t>Dr.</a:t>
            </a:r>
            <a:r>
              <a:rPr lang="en-AU" sz="1600" dirty="0"/>
              <a:t> </a:t>
            </a:r>
            <a:r>
              <a:rPr lang="en-AU" sz="1600" dirty="0" err="1"/>
              <a:t>Jonty</a:t>
            </a:r>
            <a:r>
              <a:rPr lang="en-AU" sz="1600" dirty="0"/>
              <a:t> Marshall, and A/</a:t>
            </a:r>
            <a:r>
              <a:rPr lang="en-AU" sz="1600" dirty="0" err="1"/>
              <a:t>Prof.</a:t>
            </a:r>
            <a:r>
              <a:rPr lang="en-AU" sz="1600" dirty="0"/>
              <a:t> Stephen Marsden</a:t>
            </a:r>
          </a:p>
        </p:txBody>
      </p:sp>
      <p:sp>
        <p:nvSpPr>
          <p:cNvPr id="9" name="TextBox 8"/>
          <p:cNvSpPr txBox="1"/>
          <p:nvPr/>
        </p:nvSpPr>
        <p:spPr>
          <a:xfrm>
            <a:off x="6633257" y="5943600"/>
            <a:ext cx="2377574" cy="276999"/>
          </a:xfrm>
          <a:prstGeom prst="rect">
            <a:avLst/>
          </a:prstGeom>
          <a:noFill/>
        </p:spPr>
        <p:txBody>
          <a:bodyPr wrap="none" rtlCol="0">
            <a:spAutoFit/>
          </a:bodyPr>
          <a:lstStyle/>
          <a:p>
            <a:r>
              <a:rPr lang="en-US" sz="1200" dirty="0"/>
              <a:t>Image Source: </a:t>
            </a:r>
            <a:r>
              <a:rPr lang="en-US" sz="1200" dirty="0" err="1"/>
              <a:t>Scitechdaily.com</a:t>
            </a:r>
            <a:endParaRPr lang="en-US" sz="1200" dirty="0"/>
          </a:p>
        </p:txBody>
      </p:sp>
    </p:spTree>
    <p:extLst>
      <p:ext uri="{BB962C8B-B14F-4D97-AF65-F5344CB8AC3E}">
        <p14:creationId xmlns:p14="http://schemas.microsoft.com/office/powerpoint/2010/main" val="1796198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194250990"/>
              </p:ext>
            </p:extLst>
          </p:nvPr>
        </p:nvGraphicFramePr>
        <p:xfrm>
          <a:off x="2420938" y="2974975"/>
          <a:ext cx="4019550" cy="1693863"/>
        </p:xfrm>
        <a:graphic>
          <a:graphicData uri="http://schemas.openxmlformats.org/presentationml/2006/ole">
            <mc:AlternateContent xmlns:mc="http://schemas.openxmlformats.org/markup-compatibility/2006">
              <mc:Choice xmlns:v="urn:schemas-microsoft-com:vml" Requires="v">
                <p:oleObj name="Equation" r:id="rId3" imgW="1054100" imgH="444500" progId="Equation.3">
                  <p:embed/>
                </p:oleObj>
              </mc:Choice>
              <mc:Fallback>
                <p:oleObj name="Equation" r:id="rId3" imgW="1054100" imgH="444500" progId="Equation.3">
                  <p:embed/>
                  <p:pic>
                    <p:nvPicPr>
                      <p:cNvPr id="4" name="Object 3"/>
                      <p:cNvPicPr/>
                      <p:nvPr/>
                    </p:nvPicPr>
                    <p:blipFill>
                      <a:blip r:embed="rId4"/>
                      <a:stretch>
                        <a:fillRect/>
                      </a:stretch>
                    </p:blipFill>
                    <p:spPr>
                      <a:xfrm>
                        <a:off x="2420938" y="2974975"/>
                        <a:ext cx="4019550" cy="1693863"/>
                      </a:xfrm>
                      <a:prstGeom prst="rect">
                        <a:avLst/>
                      </a:prstGeom>
                      <a:solidFill>
                        <a:schemeClr val="bg1"/>
                      </a:solidFill>
                    </p:spPr>
                  </p:pic>
                </p:oleObj>
              </mc:Fallback>
            </mc:AlternateContent>
          </a:graphicData>
        </a:graphic>
      </p:graphicFrame>
      <p:sp>
        <p:nvSpPr>
          <p:cNvPr id="6" name="Title 5"/>
          <p:cNvSpPr>
            <a:spLocks noGrp="1"/>
          </p:cNvSpPr>
          <p:nvPr>
            <p:ph type="title"/>
          </p:nvPr>
        </p:nvSpPr>
        <p:spPr/>
        <p:txBody>
          <a:bodyPr/>
          <a:lstStyle/>
          <a:p>
            <a:r>
              <a:rPr lang="el-GR" i="1" dirty="0">
                <a:latin typeface="Times"/>
                <a:cs typeface="Times"/>
              </a:rPr>
              <a:t>β</a:t>
            </a:r>
            <a:r>
              <a:rPr lang="en-US" dirty="0"/>
              <a:t> - Ratio</a:t>
            </a:r>
          </a:p>
        </p:txBody>
      </p:sp>
      <p:sp>
        <p:nvSpPr>
          <p:cNvPr id="8" name="TextBox 7"/>
          <p:cNvSpPr txBox="1"/>
          <p:nvPr/>
        </p:nvSpPr>
        <p:spPr>
          <a:xfrm>
            <a:off x="6529397" y="5740400"/>
            <a:ext cx="2365877" cy="400110"/>
          </a:xfrm>
          <a:prstGeom prst="rect">
            <a:avLst/>
          </a:prstGeom>
          <a:noFill/>
        </p:spPr>
        <p:txBody>
          <a:bodyPr wrap="none" rtlCol="0">
            <a:spAutoFit/>
          </a:bodyPr>
          <a:lstStyle/>
          <a:p>
            <a:r>
              <a:rPr lang="en-US" dirty="0"/>
              <a:t>(Burns et. al. 1979)</a:t>
            </a:r>
          </a:p>
        </p:txBody>
      </p:sp>
    </p:spTree>
    <p:extLst>
      <p:ext uri="{BB962C8B-B14F-4D97-AF65-F5344CB8AC3E}">
        <p14:creationId xmlns:p14="http://schemas.microsoft.com/office/powerpoint/2010/main" val="2902692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E6ED-F51A-42D7-A3C3-CA62C61191FB}"/>
              </a:ext>
            </a:extLst>
          </p:cNvPr>
          <p:cNvSpPr>
            <a:spLocks noGrp="1"/>
          </p:cNvSpPr>
          <p:nvPr>
            <p:ph type="title"/>
          </p:nvPr>
        </p:nvSpPr>
        <p:spPr/>
        <p:txBody>
          <a:bodyPr/>
          <a:lstStyle/>
          <a:p>
            <a:r>
              <a:rPr lang="en-AU" dirty="0"/>
              <a:t>HD 105211 | Conclusions</a:t>
            </a:r>
          </a:p>
        </p:txBody>
      </p:sp>
      <p:sp>
        <p:nvSpPr>
          <p:cNvPr id="3" name="Content Placeholder 2">
            <a:extLst>
              <a:ext uri="{FF2B5EF4-FFF2-40B4-BE49-F238E27FC236}">
                <a16:creationId xmlns:a16="http://schemas.microsoft.com/office/drawing/2014/main" id="{A18F570B-73AB-4532-8981-610E5EC913D9}"/>
              </a:ext>
            </a:extLst>
          </p:cNvPr>
          <p:cNvSpPr>
            <a:spLocks noGrp="1"/>
          </p:cNvSpPr>
          <p:nvPr>
            <p:ph idx="1"/>
          </p:nvPr>
        </p:nvSpPr>
        <p:spPr>
          <a:xfrm>
            <a:off x="608683" y="1839817"/>
            <a:ext cx="7772400" cy="4114800"/>
          </a:xfrm>
        </p:spPr>
        <p:txBody>
          <a:bodyPr/>
          <a:lstStyle/>
          <a:p>
            <a:r>
              <a:rPr lang="en-AU" dirty="0"/>
              <a:t>Black body temperature of dust: T</a:t>
            </a:r>
            <a:r>
              <a:rPr lang="en-AU" baseline="-25000" dirty="0"/>
              <a:t>BB</a:t>
            </a:r>
            <a:r>
              <a:rPr lang="en-AU" dirty="0"/>
              <a:t> ~ 50K corresponds to a blackbody radius: R</a:t>
            </a:r>
            <a:r>
              <a:rPr lang="en-AU" baseline="-25000" dirty="0"/>
              <a:t>dust</a:t>
            </a:r>
            <a:r>
              <a:rPr lang="en-AU" dirty="0"/>
              <a:t> ~ 80 au</a:t>
            </a:r>
          </a:p>
          <a:p>
            <a:r>
              <a:rPr lang="en-AU" dirty="0"/>
              <a:t>Potential asymmetry was observed: two clumps of dust located at ~86 au and ~116 au</a:t>
            </a:r>
          </a:p>
          <a:p>
            <a:r>
              <a:rPr lang="en-AU" dirty="0"/>
              <a:t>A disc model did not reveal asymmetry but a broad disc of ~100 au starting 87 au</a:t>
            </a:r>
          </a:p>
          <a:p>
            <a:r>
              <a:rPr lang="en-AU" dirty="0"/>
              <a:t>Requiring further observations to pin down asymmetry</a:t>
            </a: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3789403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642316-BCEE-0F3A-776B-927A1CE97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163" y="1227221"/>
            <a:ext cx="5209674" cy="5209674"/>
          </a:xfrm>
          <a:prstGeom prst="rect">
            <a:avLst/>
          </a:prstGeom>
        </p:spPr>
      </p:pic>
      <p:sp>
        <p:nvSpPr>
          <p:cNvPr id="6" name="TextBox 5">
            <a:extLst>
              <a:ext uri="{FF2B5EF4-FFF2-40B4-BE49-F238E27FC236}">
                <a16:creationId xmlns:a16="http://schemas.microsoft.com/office/drawing/2014/main" id="{54B95AD5-8EF6-53A1-79DA-D71397FD708F}"/>
              </a:ext>
            </a:extLst>
          </p:cNvPr>
          <p:cNvSpPr txBox="1"/>
          <p:nvPr/>
        </p:nvSpPr>
        <p:spPr>
          <a:xfrm>
            <a:off x="2521226" y="737883"/>
            <a:ext cx="4101572" cy="338554"/>
          </a:xfrm>
          <a:prstGeom prst="rect">
            <a:avLst/>
          </a:prstGeom>
          <a:noFill/>
        </p:spPr>
        <p:txBody>
          <a:bodyPr wrap="none" rtlCol="0">
            <a:spAutoFit/>
          </a:bodyPr>
          <a:lstStyle/>
          <a:p>
            <a:r>
              <a:rPr lang="en-AU" sz="1600" dirty="0" err="1"/>
              <a:t>Astrosilicate</a:t>
            </a:r>
            <a:r>
              <a:rPr lang="en-AU" sz="1600" dirty="0"/>
              <a:t> – Posterior Plots – HD 105211</a:t>
            </a:r>
          </a:p>
        </p:txBody>
      </p:sp>
    </p:spTree>
    <p:extLst>
      <p:ext uri="{BB962C8B-B14F-4D97-AF65-F5344CB8AC3E}">
        <p14:creationId xmlns:p14="http://schemas.microsoft.com/office/powerpoint/2010/main" val="1284817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8B9AF-E708-630B-64B6-897129BE6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021" y="1251284"/>
            <a:ext cx="5317958" cy="5317958"/>
          </a:xfrm>
          <a:prstGeom prst="rect">
            <a:avLst/>
          </a:prstGeom>
        </p:spPr>
      </p:pic>
      <p:sp>
        <p:nvSpPr>
          <p:cNvPr id="6" name="TextBox 5">
            <a:extLst>
              <a:ext uri="{FF2B5EF4-FFF2-40B4-BE49-F238E27FC236}">
                <a16:creationId xmlns:a16="http://schemas.microsoft.com/office/drawing/2014/main" id="{D75A1925-A2CE-0866-AA53-0626935C266A}"/>
              </a:ext>
            </a:extLst>
          </p:cNvPr>
          <p:cNvSpPr txBox="1"/>
          <p:nvPr/>
        </p:nvSpPr>
        <p:spPr>
          <a:xfrm>
            <a:off x="2696751" y="737883"/>
            <a:ext cx="3750515" cy="338554"/>
          </a:xfrm>
          <a:prstGeom prst="rect">
            <a:avLst/>
          </a:prstGeom>
          <a:noFill/>
        </p:spPr>
        <p:txBody>
          <a:bodyPr wrap="none" rtlCol="0">
            <a:spAutoFit/>
          </a:bodyPr>
          <a:lstStyle/>
          <a:p>
            <a:r>
              <a:rPr lang="en-AU" sz="1600" dirty="0"/>
              <a:t>Dirty Ice – Posterior Plots – HD 105211</a:t>
            </a:r>
          </a:p>
        </p:txBody>
      </p:sp>
    </p:spTree>
    <p:extLst>
      <p:ext uri="{BB962C8B-B14F-4D97-AF65-F5344CB8AC3E}">
        <p14:creationId xmlns:p14="http://schemas.microsoft.com/office/powerpoint/2010/main" val="2303749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746F14-3F4E-574F-8E49-F35BCC70F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80" y="739365"/>
            <a:ext cx="7382040" cy="5552578"/>
          </a:xfrm>
          <a:prstGeom prst="rect">
            <a:avLst/>
          </a:prstGeom>
        </p:spPr>
      </p:pic>
      <p:sp>
        <p:nvSpPr>
          <p:cNvPr id="2" name="Title 1"/>
          <p:cNvSpPr>
            <a:spLocks noGrp="1"/>
          </p:cNvSpPr>
          <p:nvPr>
            <p:ph type="title"/>
          </p:nvPr>
        </p:nvSpPr>
        <p:spPr>
          <a:xfrm>
            <a:off x="668867" y="397932"/>
            <a:ext cx="7772400" cy="1143000"/>
          </a:xfrm>
        </p:spPr>
        <p:txBody>
          <a:bodyPr/>
          <a:lstStyle/>
          <a:p>
            <a:r>
              <a:rPr lang="en-US" dirty="0"/>
              <a:t>Vega Black Body Example</a:t>
            </a:r>
          </a:p>
        </p:txBody>
      </p:sp>
    </p:spTree>
    <p:extLst>
      <p:ext uri="{BB962C8B-B14F-4D97-AF65-F5344CB8AC3E}">
        <p14:creationId xmlns:p14="http://schemas.microsoft.com/office/powerpoint/2010/main" val="3655537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7D28A-3F93-7D42-A7BC-F8A692150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78" y="739363"/>
            <a:ext cx="7382039" cy="5552578"/>
          </a:xfrm>
          <a:prstGeom prst="rect">
            <a:avLst/>
          </a:prstGeom>
        </p:spPr>
      </p:pic>
      <p:sp>
        <p:nvSpPr>
          <p:cNvPr id="6" name="Title 1"/>
          <p:cNvSpPr txBox="1">
            <a:spLocks/>
          </p:cNvSpPr>
          <p:nvPr/>
        </p:nvSpPr>
        <p:spPr bwMode="black">
          <a:xfrm>
            <a:off x="668867" y="397932"/>
            <a:ext cx="7772400" cy="1143000"/>
          </a:xfrm>
          <a:prstGeom prst="rect">
            <a:avLst/>
          </a:prstGeom>
          <a:noFill/>
          <a:ln w="9525">
            <a:noFill/>
            <a:miter lim="800000"/>
            <a:headEnd/>
            <a:tailEnd/>
          </a:ln>
          <a:effectLst>
            <a:outerShdw dist="35921" dir="2700000" algn="ctr" rotWithShape="0">
              <a:schemeClr val="tx1"/>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2800" b="1">
                <a:solidFill>
                  <a:srgbClr val="FFC607"/>
                </a:solidFill>
                <a:latin typeface="+mj-lt"/>
                <a:ea typeface="+mj-ea"/>
                <a:cs typeface="+mj-cs"/>
              </a:defRPr>
            </a:lvl1pPr>
            <a:lvl2pPr algn="ctr" rtl="0" fontAlgn="base">
              <a:spcBef>
                <a:spcPct val="0"/>
              </a:spcBef>
              <a:spcAft>
                <a:spcPct val="0"/>
              </a:spcAft>
              <a:defRPr sz="2800" b="1">
                <a:solidFill>
                  <a:srgbClr val="FFC607"/>
                </a:solidFill>
                <a:latin typeface="Arial" charset="0"/>
                <a:ea typeface="ＭＳ Ｐゴシック" pitchFamily="34" charset="-128"/>
              </a:defRPr>
            </a:lvl2pPr>
            <a:lvl3pPr algn="ctr" rtl="0" fontAlgn="base">
              <a:spcBef>
                <a:spcPct val="0"/>
              </a:spcBef>
              <a:spcAft>
                <a:spcPct val="0"/>
              </a:spcAft>
              <a:defRPr sz="2800" b="1">
                <a:solidFill>
                  <a:srgbClr val="FFC607"/>
                </a:solidFill>
                <a:latin typeface="Arial" charset="0"/>
                <a:ea typeface="ＭＳ Ｐゴシック" pitchFamily="34" charset="-128"/>
              </a:defRPr>
            </a:lvl3pPr>
            <a:lvl4pPr algn="ctr" rtl="0" fontAlgn="base">
              <a:spcBef>
                <a:spcPct val="0"/>
              </a:spcBef>
              <a:spcAft>
                <a:spcPct val="0"/>
              </a:spcAft>
              <a:defRPr sz="2800" b="1">
                <a:solidFill>
                  <a:srgbClr val="FFC607"/>
                </a:solidFill>
                <a:latin typeface="Arial" charset="0"/>
                <a:ea typeface="ＭＳ Ｐゴシック" pitchFamily="34" charset="-128"/>
              </a:defRPr>
            </a:lvl4pPr>
            <a:lvl5pPr algn="ctr" rtl="0" fontAlgn="base">
              <a:spcBef>
                <a:spcPct val="0"/>
              </a:spcBef>
              <a:spcAft>
                <a:spcPct val="0"/>
              </a:spcAft>
              <a:defRPr sz="2800" b="1">
                <a:solidFill>
                  <a:srgbClr val="FFC607"/>
                </a:solidFill>
                <a:latin typeface="Arial" charset="0"/>
                <a:ea typeface="ＭＳ Ｐゴシック" pitchFamily="34" charset="-128"/>
              </a:defRPr>
            </a:lvl5pPr>
            <a:lvl6pPr marL="457200" algn="ctr" rtl="0" fontAlgn="base">
              <a:spcBef>
                <a:spcPct val="0"/>
              </a:spcBef>
              <a:spcAft>
                <a:spcPct val="0"/>
              </a:spcAft>
              <a:defRPr sz="2800" b="1">
                <a:solidFill>
                  <a:srgbClr val="FFC607"/>
                </a:solidFill>
                <a:latin typeface="Arial" charset="0"/>
                <a:ea typeface="ＭＳ Ｐゴシック" pitchFamily="34" charset="-128"/>
              </a:defRPr>
            </a:lvl6pPr>
            <a:lvl7pPr marL="914400" algn="ctr" rtl="0" fontAlgn="base">
              <a:spcBef>
                <a:spcPct val="0"/>
              </a:spcBef>
              <a:spcAft>
                <a:spcPct val="0"/>
              </a:spcAft>
              <a:defRPr sz="2800" b="1">
                <a:solidFill>
                  <a:srgbClr val="FFC607"/>
                </a:solidFill>
                <a:latin typeface="Arial" charset="0"/>
                <a:ea typeface="ＭＳ Ｐゴシック" pitchFamily="34" charset="-128"/>
              </a:defRPr>
            </a:lvl7pPr>
            <a:lvl8pPr marL="1371600" algn="ctr" rtl="0" fontAlgn="base">
              <a:spcBef>
                <a:spcPct val="0"/>
              </a:spcBef>
              <a:spcAft>
                <a:spcPct val="0"/>
              </a:spcAft>
              <a:defRPr sz="2800" b="1">
                <a:solidFill>
                  <a:srgbClr val="FFC607"/>
                </a:solidFill>
                <a:latin typeface="Arial" charset="0"/>
                <a:ea typeface="ＭＳ Ｐゴシック" pitchFamily="34" charset="-128"/>
              </a:defRPr>
            </a:lvl8pPr>
            <a:lvl9pPr marL="1828800" algn="ctr" rtl="0" fontAlgn="base">
              <a:spcBef>
                <a:spcPct val="0"/>
              </a:spcBef>
              <a:spcAft>
                <a:spcPct val="0"/>
              </a:spcAft>
              <a:defRPr sz="2800" b="1">
                <a:solidFill>
                  <a:srgbClr val="FFC607"/>
                </a:solidFill>
                <a:latin typeface="Arial" charset="0"/>
                <a:ea typeface="ＭＳ Ｐゴシック" pitchFamily="34" charset="-128"/>
              </a:defRPr>
            </a:lvl9pPr>
          </a:lstStyle>
          <a:p>
            <a:r>
              <a:rPr lang="en-US" dirty="0"/>
              <a:t>Extended Emission</a:t>
            </a:r>
          </a:p>
        </p:txBody>
      </p:sp>
      <p:sp>
        <p:nvSpPr>
          <p:cNvPr id="9" name="Content Placeholder 2">
            <a:extLst>
              <a:ext uri="{FF2B5EF4-FFF2-40B4-BE49-F238E27FC236}">
                <a16:creationId xmlns:a16="http://schemas.microsoft.com/office/drawing/2014/main" id="{6C564430-B863-F84E-BF7B-6526EE34B7A3}"/>
              </a:ext>
            </a:extLst>
          </p:cNvPr>
          <p:cNvSpPr txBox="1">
            <a:spLocks/>
          </p:cNvSpPr>
          <p:nvPr/>
        </p:nvSpPr>
        <p:spPr bwMode="black">
          <a:xfrm>
            <a:off x="6341302" y="6331095"/>
            <a:ext cx="6866698" cy="8252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400">
                <a:solidFill>
                  <a:schemeClr val="bg1"/>
                </a:solidFill>
                <a:latin typeface="+mn-lt"/>
                <a:ea typeface="+mn-ea"/>
                <a:cs typeface="+mn-cs"/>
              </a:defRPr>
            </a:lvl1pPr>
            <a:lvl2pPr marL="742950" indent="-285750" algn="l" rtl="0" fontAlgn="base">
              <a:spcBef>
                <a:spcPct val="20000"/>
              </a:spcBef>
              <a:spcAft>
                <a:spcPct val="0"/>
              </a:spcAft>
              <a:buChar char="–"/>
              <a:defRPr sz="2000">
                <a:solidFill>
                  <a:schemeClr val="bg1"/>
                </a:solidFill>
                <a:latin typeface="+mn-lt"/>
                <a:ea typeface="+mn-ea"/>
              </a:defRPr>
            </a:lvl2pPr>
            <a:lvl3pPr marL="1143000" indent="-228600" algn="l" rtl="0" fontAlgn="base">
              <a:spcBef>
                <a:spcPct val="20000"/>
              </a:spcBef>
              <a:spcAft>
                <a:spcPct val="0"/>
              </a:spcAft>
              <a:buChar char="•"/>
              <a:defRPr sz="2000">
                <a:solidFill>
                  <a:schemeClr val="bg1"/>
                </a:solidFill>
                <a:latin typeface="+mn-lt"/>
                <a:ea typeface="+mn-ea"/>
              </a:defRPr>
            </a:lvl3pPr>
            <a:lvl4pPr marL="1600200" indent="-228600" algn="l" rtl="0" fontAlgn="base">
              <a:spcBef>
                <a:spcPct val="20000"/>
              </a:spcBef>
              <a:spcAft>
                <a:spcPct val="0"/>
              </a:spcAft>
              <a:buChar char="–"/>
              <a:defRPr>
                <a:solidFill>
                  <a:schemeClr val="bg1"/>
                </a:solidFill>
                <a:latin typeface="+mn-lt"/>
                <a:ea typeface="+mn-ea"/>
              </a:defRPr>
            </a:lvl4pPr>
            <a:lvl5pPr marL="2057400" indent="-228600" algn="l" rtl="0" fontAlgn="base">
              <a:spcBef>
                <a:spcPct val="20000"/>
              </a:spcBef>
              <a:spcAft>
                <a:spcPct val="0"/>
              </a:spcAft>
              <a:buChar char="»"/>
              <a:defRPr>
                <a:solidFill>
                  <a:schemeClr val="bg1"/>
                </a:solidFill>
                <a:latin typeface="+mn-lt"/>
                <a:ea typeface="+mn-ea"/>
              </a:defRPr>
            </a:lvl5pPr>
            <a:lvl6pPr marL="2514600" indent="-228600" algn="l" rtl="0" fontAlgn="base">
              <a:spcBef>
                <a:spcPct val="20000"/>
              </a:spcBef>
              <a:spcAft>
                <a:spcPct val="0"/>
              </a:spcAft>
              <a:buChar char="»"/>
              <a:defRPr>
                <a:solidFill>
                  <a:schemeClr val="bg1"/>
                </a:solidFill>
                <a:latin typeface="+mn-lt"/>
                <a:ea typeface="+mn-ea"/>
              </a:defRPr>
            </a:lvl6pPr>
            <a:lvl7pPr marL="2971800" indent="-228600" algn="l" rtl="0" fontAlgn="base">
              <a:spcBef>
                <a:spcPct val="20000"/>
              </a:spcBef>
              <a:spcAft>
                <a:spcPct val="0"/>
              </a:spcAft>
              <a:buChar char="»"/>
              <a:defRPr>
                <a:solidFill>
                  <a:schemeClr val="bg1"/>
                </a:solidFill>
                <a:latin typeface="+mn-lt"/>
                <a:ea typeface="+mn-ea"/>
              </a:defRPr>
            </a:lvl7pPr>
            <a:lvl8pPr marL="3429000" indent="-228600" algn="l" rtl="0" fontAlgn="base">
              <a:spcBef>
                <a:spcPct val="20000"/>
              </a:spcBef>
              <a:spcAft>
                <a:spcPct val="0"/>
              </a:spcAft>
              <a:buChar char="»"/>
              <a:defRPr>
                <a:solidFill>
                  <a:schemeClr val="bg1"/>
                </a:solidFill>
                <a:latin typeface="+mn-lt"/>
                <a:ea typeface="+mn-ea"/>
              </a:defRPr>
            </a:lvl8pPr>
            <a:lvl9pPr marL="3886200" indent="-228600" algn="l" rtl="0" fontAlgn="base">
              <a:spcBef>
                <a:spcPct val="20000"/>
              </a:spcBef>
              <a:spcAft>
                <a:spcPct val="0"/>
              </a:spcAft>
              <a:buChar char="»"/>
              <a:defRPr>
                <a:solidFill>
                  <a:schemeClr val="bg1"/>
                </a:solidFill>
                <a:latin typeface="+mn-lt"/>
                <a:ea typeface="+mn-ea"/>
              </a:defRPr>
            </a:lvl9pPr>
          </a:lstStyle>
          <a:p>
            <a:pPr marL="0" indent="0">
              <a:buNone/>
            </a:pPr>
            <a:r>
              <a:rPr lang="en-US" sz="1800" dirty="0" err="1"/>
              <a:t>Aumann</a:t>
            </a:r>
            <a:r>
              <a:rPr lang="en-US" sz="1800" dirty="0"/>
              <a:t> et al. (1984)</a:t>
            </a:r>
          </a:p>
          <a:p>
            <a:endParaRPr lang="en-AU" sz="1800" dirty="0"/>
          </a:p>
          <a:p>
            <a:endParaRPr lang="en-AU" sz="1800" dirty="0"/>
          </a:p>
          <a:p>
            <a:endParaRPr lang="en-AU" dirty="0"/>
          </a:p>
          <a:p>
            <a:endParaRPr lang="en-AU" dirty="0"/>
          </a:p>
        </p:txBody>
      </p:sp>
    </p:spTree>
    <p:extLst>
      <p:ext uri="{BB962C8B-B14F-4D97-AF65-F5344CB8AC3E}">
        <p14:creationId xmlns:p14="http://schemas.microsoft.com/office/powerpoint/2010/main" val="173935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1EAEB6-BB48-443E-8639-D3AC2915A8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997" r="61085"/>
          <a:stretch/>
        </p:blipFill>
        <p:spPr>
          <a:xfrm>
            <a:off x="294955" y="2127250"/>
            <a:ext cx="4124325" cy="4114800"/>
          </a:xfrm>
          <a:prstGeom prst="rect">
            <a:avLst/>
          </a:prstGeom>
        </p:spPr>
      </p:pic>
      <p:sp>
        <p:nvSpPr>
          <p:cNvPr id="2" name="Title 1">
            <a:extLst>
              <a:ext uri="{FF2B5EF4-FFF2-40B4-BE49-F238E27FC236}">
                <a16:creationId xmlns:a16="http://schemas.microsoft.com/office/drawing/2014/main" id="{301C6BAB-2658-40C4-9D8B-049AFA65B048}"/>
              </a:ext>
            </a:extLst>
          </p:cNvPr>
          <p:cNvSpPr>
            <a:spLocks noGrp="1"/>
          </p:cNvSpPr>
          <p:nvPr>
            <p:ph type="title"/>
          </p:nvPr>
        </p:nvSpPr>
        <p:spPr/>
        <p:txBody>
          <a:bodyPr/>
          <a:lstStyle/>
          <a:p>
            <a:r>
              <a:rPr lang="en-AU" dirty="0"/>
              <a:t>Disc Stirring</a:t>
            </a:r>
          </a:p>
        </p:txBody>
      </p:sp>
      <p:pic>
        <p:nvPicPr>
          <p:cNvPr id="1028" name="Picture 4" descr="Image result for debris disc stirring planets">
            <a:extLst>
              <a:ext uri="{FF2B5EF4-FFF2-40B4-BE49-F238E27FC236}">
                <a16:creationId xmlns:a16="http://schemas.microsoft.com/office/drawing/2014/main" id="{8487083C-03AC-4006-8FE0-3EED9C6B48A8}"/>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19537" t="308" r="11847" b="-308"/>
          <a:stretch/>
        </p:blipFill>
        <p:spPr bwMode="auto">
          <a:xfrm>
            <a:off x="4743450" y="2114550"/>
            <a:ext cx="4248149" cy="41275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B4D14C1A-826D-4ADD-959E-C0BDE3804E4A}"/>
              </a:ext>
            </a:extLst>
          </p:cNvPr>
          <p:cNvSpPr txBox="1"/>
          <p:nvPr/>
        </p:nvSpPr>
        <p:spPr>
          <a:xfrm>
            <a:off x="1421430" y="2533650"/>
            <a:ext cx="1481496" cy="400110"/>
          </a:xfrm>
          <a:prstGeom prst="rect">
            <a:avLst/>
          </a:prstGeom>
          <a:noFill/>
        </p:spPr>
        <p:txBody>
          <a:bodyPr wrap="none" rtlCol="0">
            <a:spAutoFit/>
          </a:bodyPr>
          <a:lstStyle/>
          <a:p>
            <a:r>
              <a:rPr lang="en-AU" dirty="0"/>
              <a:t>Self-stirring</a:t>
            </a:r>
          </a:p>
        </p:txBody>
      </p:sp>
      <p:sp>
        <p:nvSpPr>
          <p:cNvPr id="9" name="TextBox 8">
            <a:extLst>
              <a:ext uri="{FF2B5EF4-FFF2-40B4-BE49-F238E27FC236}">
                <a16:creationId xmlns:a16="http://schemas.microsoft.com/office/drawing/2014/main" id="{CAFA538A-AC59-4253-8CA5-FE099075F3CD}"/>
              </a:ext>
            </a:extLst>
          </p:cNvPr>
          <p:cNvSpPr txBox="1"/>
          <p:nvPr/>
        </p:nvSpPr>
        <p:spPr>
          <a:xfrm>
            <a:off x="6233377" y="2533650"/>
            <a:ext cx="1268297" cy="400110"/>
          </a:xfrm>
          <a:prstGeom prst="rect">
            <a:avLst/>
          </a:prstGeom>
          <a:noFill/>
        </p:spPr>
        <p:txBody>
          <a:bodyPr wrap="none" rtlCol="0">
            <a:spAutoFit/>
          </a:bodyPr>
          <a:lstStyle/>
          <a:p>
            <a:r>
              <a:rPr lang="en-AU" dirty="0"/>
              <a:t>Planetary</a:t>
            </a:r>
          </a:p>
        </p:txBody>
      </p:sp>
      <p:sp>
        <p:nvSpPr>
          <p:cNvPr id="13" name="TextBox 12">
            <a:extLst>
              <a:ext uri="{FF2B5EF4-FFF2-40B4-BE49-F238E27FC236}">
                <a16:creationId xmlns:a16="http://schemas.microsoft.com/office/drawing/2014/main" id="{964BA643-35F8-499F-A584-067FB905BEB2}"/>
              </a:ext>
            </a:extLst>
          </p:cNvPr>
          <p:cNvSpPr txBox="1"/>
          <p:nvPr/>
        </p:nvSpPr>
        <p:spPr>
          <a:xfrm>
            <a:off x="283576" y="5918884"/>
            <a:ext cx="2070823" cy="646331"/>
          </a:xfrm>
          <a:prstGeom prst="rect">
            <a:avLst/>
          </a:prstGeom>
          <a:noFill/>
        </p:spPr>
        <p:txBody>
          <a:bodyPr wrap="none" rtlCol="0">
            <a:spAutoFit/>
          </a:bodyPr>
          <a:lstStyle/>
          <a:p>
            <a:r>
              <a:rPr lang="en-AU" sz="1200" dirty="0"/>
              <a:t>Image Credit: T. Pyle/NASA</a:t>
            </a:r>
          </a:p>
          <a:p>
            <a:endParaRPr lang="en-AU" dirty="0"/>
          </a:p>
        </p:txBody>
      </p:sp>
      <p:sp>
        <p:nvSpPr>
          <p:cNvPr id="14" name="TextBox 13">
            <a:extLst>
              <a:ext uri="{FF2B5EF4-FFF2-40B4-BE49-F238E27FC236}">
                <a16:creationId xmlns:a16="http://schemas.microsoft.com/office/drawing/2014/main" id="{96613664-61BB-4F6A-B2D6-6D9B399607E1}"/>
              </a:ext>
            </a:extLst>
          </p:cNvPr>
          <p:cNvSpPr txBox="1"/>
          <p:nvPr/>
        </p:nvSpPr>
        <p:spPr>
          <a:xfrm>
            <a:off x="4752297" y="5918884"/>
            <a:ext cx="1826141" cy="646331"/>
          </a:xfrm>
          <a:prstGeom prst="rect">
            <a:avLst/>
          </a:prstGeom>
          <a:noFill/>
        </p:spPr>
        <p:txBody>
          <a:bodyPr wrap="none" rtlCol="0">
            <a:spAutoFit/>
          </a:bodyPr>
          <a:lstStyle/>
          <a:p>
            <a:r>
              <a:rPr lang="en-AU" sz="1200" dirty="0"/>
              <a:t>Image Credit: ESA/ESO</a:t>
            </a:r>
          </a:p>
          <a:p>
            <a:endParaRPr lang="en-AU" dirty="0"/>
          </a:p>
        </p:txBody>
      </p:sp>
    </p:spTree>
    <p:extLst>
      <p:ext uri="{BB962C8B-B14F-4D97-AF65-F5344CB8AC3E}">
        <p14:creationId xmlns:p14="http://schemas.microsoft.com/office/powerpoint/2010/main" val="2974257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240F-584F-45A0-B4C1-D0AA38F5AE48}"/>
              </a:ext>
            </a:extLst>
          </p:cNvPr>
          <p:cNvSpPr>
            <a:spLocks noGrp="1"/>
          </p:cNvSpPr>
          <p:nvPr>
            <p:ph type="title"/>
          </p:nvPr>
        </p:nvSpPr>
        <p:spPr>
          <a:xfrm>
            <a:off x="668867" y="5969002"/>
            <a:ext cx="7772400" cy="1143000"/>
          </a:xfrm>
        </p:spPr>
        <p:txBody>
          <a:bodyPr/>
          <a:lstStyle/>
          <a:p>
            <a:r>
              <a:rPr lang="en-AU" dirty="0"/>
              <a:t>Zones of Debris Dust</a:t>
            </a:r>
          </a:p>
        </p:txBody>
      </p:sp>
      <p:pic>
        <p:nvPicPr>
          <p:cNvPr id="5" name="Content Placeholder 4">
            <a:extLst>
              <a:ext uri="{FF2B5EF4-FFF2-40B4-BE49-F238E27FC236}">
                <a16:creationId xmlns:a16="http://schemas.microsoft.com/office/drawing/2014/main" id="{A4A24F96-97A4-4934-BD68-317098F96AA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735"/>
          <a:stretch/>
        </p:blipFill>
        <p:spPr>
          <a:xfrm>
            <a:off x="-1" y="636530"/>
            <a:ext cx="9144001" cy="5629277"/>
          </a:xfrm>
        </p:spPr>
      </p:pic>
      <p:sp>
        <p:nvSpPr>
          <p:cNvPr id="4" name="TextBox 3">
            <a:extLst>
              <a:ext uri="{FF2B5EF4-FFF2-40B4-BE49-F238E27FC236}">
                <a16:creationId xmlns:a16="http://schemas.microsoft.com/office/drawing/2014/main" id="{DBE37DF8-0436-4E4B-A1C0-369D1D41670C}"/>
              </a:ext>
            </a:extLst>
          </p:cNvPr>
          <p:cNvSpPr txBox="1"/>
          <p:nvPr/>
        </p:nvSpPr>
        <p:spPr>
          <a:xfrm>
            <a:off x="6790471" y="5885834"/>
            <a:ext cx="2353529" cy="646331"/>
          </a:xfrm>
          <a:prstGeom prst="rect">
            <a:avLst/>
          </a:prstGeom>
          <a:noFill/>
        </p:spPr>
        <p:txBody>
          <a:bodyPr wrap="none" rtlCol="0">
            <a:spAutoFit/>
          </a:bodyPr>
          <a:lstStyle/>
          <a:p>
            <a:r>
              <a:rPr lang="en-AU" sz="1200" dirty="0">
                <a:solidFill>
                  <a:schemeClr val="tx1"/>
                </a:solidFill>
              </a:rPr>
              <a:t>Credit: Su &amp; Rieke et. al. (2014)</a:t>
            </a:r>
          </a:p>
          <a:p>
            <a:endParaRPr lang="en-AU" dirty="0">
              <a:solidFill>
                <a:schemeClr val="tx1"/>
              </a:solidFill>
            </a:endParaRPr>
          </a:p>
        </p:txBody>
      </p:sp>
    </p:spTree>
    <p:extLst>
      <p:ext uri="{BB962C8B-B14F-4D97-AF65-F5344CB8AC3E}">
        <p14:creationId xmlns:p14="http://schemas.microsoft.com/office/powerpoint/2010/main" val="4032993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98D7932-E5CD-C549-ADC5-C4B70B2B7659}"/>
              </a:ext>
            </a:extLst>
          </p:cNvPr>
          <p:cNvSpPr/>
          <p:nvPr/>
        </p:nvSpPr>
        <p:spPr bwMode="auto">
          <a:xfrm>
            <a:off x="-3739" y="1502978"/>
            <a:ext cx="3106167" cy="32976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pitchFamily="34" charset="-128"/>
            </a:endParaRPr>
          </a:p>
        </p:txBody>
      </p:sp>
      <p:pic>
        <p:nvPicPr>
          <p:cNvPr id="10" name="Content Placeholder 4" descr="Chart&#10;&#10;Description automatically generated with medium confidence">
            <a:extLst>
              <a:ext uri="{FF2B5EF4-FFF2-40B4-BE49-F238E27FC236}">
                <a16:creationId xmlns:a16="http://schemas.microsoft.com/office/drawing/2014/main" id="{10A33AAE-9074-8741-A8A4-02963769C16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795"/>
          <a:stretch/>
        </p:blipFill>
        <p:spPr>
          <a:xfrm>
            <a:off x="-3739" y="4629979"/>
            <a:ext cx="9609068" cy="2167808"/>
          </a:xfrm>
        </p:spPr>
      </p:pic>
      <p:pic>
        <p:nvPicPr>
          <p:cNvPr id="11" name="Content Placeholder 4" descr="Chart&#10;&#10;Description automatically generated with medium confidence">
            <a:extLst>
              <a:ext uri="{FF2B5EF4-FFF2-40B4-BE49-F238E27FC236}">
                <a16:creationId xmlns:a16="http://schemas.microsoft.com/office/drawing/2014/main" id="{954B33D0-2851-DA4E-A80F-5F642FBB2E96}"/>
              </a:ext>
            </a:extLst>
          </p:cNvPr>
          <p:cNvPicPr>
            <a:picLocks noChangeAspect="1"/>
          </p:cNvPicPr>
          <p:nvPr/>
        </p:nvPicPr>
        <p:blipFill rotWithShape="1">
          <a:blip r:embed="rId3">
            <a:extLst>
              <a:ext uri="{28A0092B-C50C-407E-A947-70E740481C1C}">
                <a14:useLocalDpi xmlns:a14="http://schemas.microsoft.com/office/drawing/2010/main" val="0"/>
              </a:ext>
            </a:extLst>
          </a:blip>
          <a:srcRect l="3568" t="24949" r="69743" b="50679"/>
          <a:stretch/>
        </p:blipFill>
        <p:spPr bwMode="black">
          <a:xfrm>
            <a:off x="445916" y="3461162"/>
            <a:ext cx="2564524" cy="1168817"/>
          </a:xfrm>
          <a:prstGeom prst="rect">
            <a:avLst/>
          </a:prstGeom>
          <a:noFill/>
          <a:ln w="9525">
            <a:noFill/>
            <a:miter lim="800000"/>
            <a:headEnd/>
            <a:tailEnd/>
          </a:ln>
        </p:spPr>
      </p:pic>
      <p:sp>
        <p:nvSpPr>
          <p:cNvPr id="12" name="TextBox 11">
            <a:extLst>
              <a:ext uri="{FF2B5EF4-FFF2-40B4-BE49-F238E27FC236}">
                <a16:creationId xmlns:a16="http://schemas.microsoft.com/office/drawing/2014/main" id="{58473FC1-576F-5948-8569-85DF53D10417}"/>
              </a:ext>
            </a:extLst>
          </p:cNvPr>
          <p:cNvSpPr txBox="1"/>
          <p:nvPr/>
        </p:nvSpPr>
        <p:spPr>
          <a:xfrm>
            <a:off x="4232829" y="6177803"/>
            <a:ext cx="3793026" cy="307777"/>
          </a:xfrm>
          <a:prstGeom prst="rect">
            <a:avLst/>
          </a:prstGeom>
          <a:noFill/>
        </p:spPr>
        <p:txBody>
          <a:bodyPr wrap="none" rtlCol="0">
            <a:spAutoFit/>
          </a:bodyPr>
          <a:lstStyle/>
          <a:p>
            <a:r>
              <a:rPr lang="en-AU" sz="1400" dirty="0">
                <a:solidFill>
                  <a:schemeClr val="tx1"/>
                </a:solidFill>
              </a:rPr>
              <a:t>Modified from Figure 1 of Hughes et al (2018)</a:t>
            </a:r>
            <a:endParaRPr lang="en-AU" dirty="0">
              <a:solidFill>
                <a:schemeClr val="tx1"/>
              </a:solidFill>
            </a:endParaRPr>
          </a:p>
        </p:txBody>
      </p:sp>
      <p:pic>
        <p:nvPicPr>
          <p:cNvPr id="13" name="Content Placeholder 4" descr="Chart&#10;&#10;Description automatically generated with medium confidence">
            <a:extLst>
              <a:ext uri="{FF2B5EF4-FFF2-40B4-BE49-F238E27FC236}">
                <a16:creationId xmlns:a16="http://schemas.microsoft.com/office/drawing/2014/main" id="{80FEA22B-1A8B-D649-8891-A368F74FF428}"/>
              </a:ext>
            </a:extLst>
          </p:cNvPr>
          <p:cNvPicPr>
            <a:picLocks noChangeAspect="1"/>
          </p:cNvPicPr>
          <p:nvPr/>
        </p:nvPicPr>
        <p:blipFill rotWithShape="1">
          <a:blip r:embed="rId3">
            <a:extLst>
              <a:ext uri="{28A0092B-C50C-407E-A947-70E740481C1C}">
                <a14:useLocalDpi xmlns:a14="http://schemas.microsoft.com/office/drawing/2010/main" val="0"/>
              </a:ext>
            </a:extLst>
          </a:blip>
          <a:srcRect l="35288" t="1543" r="10569" b="29637"/>
          <a:stretch/>
        </p:blipFill>
        <p:spPr bwMode="black">
          <a:xfrm>
            <a:off x="3010440" y="1502978"/>
            <a:ext cx="6133560" cy="3890783"/>
          </a:xfrm>
          <a:prstGeom prst="rect">
            <a:avLst/>
          </a:prstGeom>
          <a:noFill/>
          <a:ln w="9525">
            <a:noFill/>
            <a:miter lim="800000"/>
            <a:headEnd/>
            <a:tailEnd/>
          </a:ln>
        </p:spPr>
      </p:pic>
      <p:sp>
        <p:nvSpPr>
          <p:cNvPr id="14" name="Title 1">
            <a:extLst>
              <a:ext uri="{FF2B5EF4-FFF2-40B4-BE49-F238E27FC236}">
                <a16:creationId xmlns:a16="http://schemas.microsoft.com/office/drawing/2014/main" id="{FD646BC3-9514-FE49-B615-CB6781BFAA4A}"/>
              </a:ext>
            </a:extLst>
          </p:cNvPr>
          <p:cNvSpPr>
            <a:spLocks noGrp="1"/>
          </p:cNvSpPr>
          <p:nvPr>
            <p:ph type="title"/>
          </p:nvPr>
        </p:nvSpPr>
        <p:spPr>
          <a:xfrm>
            <a:off x="-798786" y="552125"/>
            <a:ext cx="10363200" cy="1143000"/>
          </a:xfrm>
        </p:spPr>
        <p:txBody>
          <a:bodyPr/>
          <a:lstStyle/>
          <a:p>
            <a:r>
              <a:rPr lang="en-US" dirty="0"/>
              <a:t>Debris Disc Architecture</a:t>
            </a:r>
          </a:p>
        </p:txBody>
      </p:sp>
    </p:spTree>
    <p:extLst>
      <p:ext uri="{BB962C8B-B14F-4D97-AF65-F5344CB8AC3E}">
        <p14:creationId xmlns:p14="http://schemas.microsoft.com/office/powerpoint/2010/main" val="315621403"/>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None/>
          <a:tabLst/>
          <a:defRPr kumimoji="0" lang="en-US" sz="20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None/>
          <a:tabLst/>
          <a:defRPr kumimoji="0" lang="en-US" sz="2000" b="0" i="0" u="none" strike="noStrike" cap="none" normalizeH="0" baseline="0" smtClean="0">
            <a:ln>
              <a:noFill/>
            </a:ln>
            <a:solidFill>
              <a:schemeClr val="bg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113385</TotalTime>
  <Words>4363</Words>
  <Application>Microsoft Macintosh PowerPoint</Application>
  <PresentationFormat>On-screen Show (4:3)</PresentationFormat>
  <Paragraphs>466</Paragraphs>
  <Slides>49</Slides>
  <Notes>44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6" baseType="lpstr">
      <vt:lpstr>Arial</vt:lpstr>
      <vt:lpstr>Cambria Math</vt:lpstr>
      <vt:lpstr>Symbol</vt:lpstr>
      <vt:lpstr>Times</vt:lpstr>
      <vt:lpstr>Wingdings</vt:lpstr>
      <vt:lpstr>Blank Presentation</vt:lpstr>
      <vt:lpstr>Equation</vt:lpstr>
      <vt:lpstr>Debris Discs    A key component of planetary evolution</vt:lpstr>
      <vt:lpstr>Debris Disc formation</vt:lpstr>
      <vt:lpstr>PowerPoint Presentation</vt:lpstr>
      <vt:lpstr>First Detections from IRAS</vt:lpstr>
      <vt:lpstr>Vega Black Body Example</vt:lpstr>
      <vt:lpstr>PowerPoint Presentation</vt:lpstr>
      <vt:lpstr>Disc Stirring</vt:lpstr>
      <vt:lpstr>Zones of Debris Dust</vt:lpstr>
      <vt:lpstr>Debris Disc Architecture</vt:lpstr>
      <vt:lpstr>PowerPoint Presentation</vt:lpstr>
      <vt:lpstr>PowerPoint Presentation</vt:lpstr>
      <vt:lpstr>Case Study: HD 105211 | Eta Cru</vt:lpstr>
      <vt:lpstr>PowerPoint Presentation</vt:lpstr>
      <vt:lpstr>CASE STUDY: HD 105211</vt:lpstr>
      <vt:lpstr>HD 105211 – Archival Data – Optical/IR</vt:lpstr>
      <vt:lpstr>HD 105211 – Stellar Model</vt:lpstr>
      <vt:lpstr>HD 105211 – IRS Spectrum</vt:lpstr>
      <vt:lpstr>HD 105211 - MIR</vt:lpstr>
      <vt:lpstr>HD 105211 – Far IR/Sub-mm</vt:lpstr>
      <vt:lpstr>Herschel PACS Original Maps</vt:lpstr>
      <vt:lpstr>Image Analysis | Original Images</vt:lpstr>
      <vt:lpstr>Image Analysis | Measuring Extent</vt:lpstr>
      <vt:lpstr>Point Spread Function</vt:lpstr>
      <vt:lpstr>Point Spread Function</vt:lpstr>
      <vt:lpstr>Deconvolution | HD 105211</vt:lpstr>
      <vt:lpstr>PowerPoint Presentation</vt:lpstr>
      <vt:lpstr>Modelling Grain Emission</vt:lpstr>
      <vt:lpstr>Radiative Transfer</vt:lpstr>
      <vt:lpstr>Grain Temperature</vt:lpstr>
      <vt:lpstr>Grain Composition</vt:lpstr>
      <vt:lpstr>Grain Properties</vt:lpstr>
      <vt:lpstr>Grains Forces</vt:lpstr>
      <vt:lpstr>β - Ratio</vt:lpstr>
      <vt:lpstr>Elliptical Orbit</vt:lpstr>
      <vt:lpstr>β - Ratio</vt:lpstr>
      <vt:lpstr>PowerPoint Presentation</vt:lpstr>
      <vt:lpstr>Beta vs Grain Size</vt:lpstr>
      <vt:lpstr>Radiation Pressure Affected Grains</vt:lpstr>
      <vt:lpstr>Impact of size distribution on SED</vt:lpstr>
      <vt:lpstr>Imaging</vt:lpstr>
      <vt:lpstr>HD 105211 – ALMA: 1338 microns</vt:lpstr>
      <vt:lpstr>Spectral Energy Distributions (SED)</vt:lpstr>
      <vt:lpstr>Number Density</vt:lpstr>
      <vt:lpstr>Conclusions</vt:lpstr>
      <vt:lpstr>Thank you for your attention!</vt:lpstr>
      <vt:lpstr>β - Ratio</vt:lpstr>
      <vt:lpstr>HD 105211 | Conclusions</vt:lpstr>
      <vt:lpstr>PowerPoint Presentation</vt:lpstr>
      <vt:lpstr>PowerPoint Presentation</vt:lpstr>
    </vt:vector>
  </TitlesOfParts>
  <Company>Anthony Skinner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Skinner</dc:creator>
  <cp:lastModifiedBy>Shane Hengst</cp:lastModifiedBy>
  <cp:revision>249</cp:revision>
  <dcterms:created xsi:type="dcterms:W3CDTF">2007-06-19T04:18:36Z</dcterms:created>
  <dcterms:modified xsi:type="dcterms:W3CDTF">2022-05-25T08:09:02Z</dcterms:modified>
</cp:coreProperties>
</file>